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notesSlides/notesSlide27.xml" ContentType="application/vnd.openxmlformats-officedocument.presentationml.notesSlide+xml"/>
  <Override PartName="/ppt/charts/chart6.xml" ContentType="application/vnd.openxmlformats-officedocument.drawingml.chart+xml"/>
  <Override PartName="/ppt/notesSlides/notesSlide28.xml" ContentType="application/vnd.openxmlformats-officedocument.presentationml.notesSlide+xml"/>
  <Override PartName="/ppt/charts/chart7.xml" ContentType="application/vnd.openxmlformats-officedocument.drawingml.chart+xml"/>
  <Override PartName="/ppt/notesSlides/notesSlide29.xml" ContentType="application/vnd.openxmlformats-officedocument.presentationml.notesSlide+xml"/>
  <Override PartName="/ppt/charts/chart8.xml" ContentType="application/vnd.openxmlformats-officedocument.drawingml.chart+xml"/>
  <Override PartName="/ppt/notesSlides/notesSlide30.xml" ContentType="application/vnd.openxmlformats-officedocument.presentationml.notesSlide+xml"/>
  <Override PartName="/ppt/charts/chart9.xml" ContentType="application/vnd.openxmlformats-officedocument.drawingml.chart+xml"/>
  <Override PartName="/ppt/notesSlides/notesSlide31.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32.xml" ContentType="application/vnd.openxmlformats-officedocument.presentationml.notesSlide+xml"/>
  <Override PartName="/ppt/charts/chart13.xml" ContentType="application/vnd.openxmlformats-officedocument.drawingml.chart+xml"/>
  <Override PartName="/ppt/notesSlides/notesSlide33.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34.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35.xml" ContentType="application/vnd.openxmlformats-officedocument.presentationml.notesSlide+xml"/>
  <Override PartName="/ppt/charts/chart18.xml" ContentType="application/vnd.openxmlformats-officedocument.drawingml.chart+xml"/>
  <Override PartName="/ppt/notesSlides/notesSlide36.xml" ContentType="application/vnd.openxmlformats-officedocument.presentationml.notesSlide+xml"/>
  <Override PartName="/ppt/charts/chart19.xml" ContentType="application/vnd.openxmlformats-officedocument.drawingml.chart+xml"/>
  <Override PartName="/ppt/notesSlides/notesSlide37.xml" ContentType="application/vnd.openxmlformats-officedocument.presentationml.notesSlide+xml"/>
  <Override PartName="/ppt/charts/chart20.xml" ContentType="application/vnd.openxmlformats-officedocument.drawingml.chart+xml"/>
  <Override PartName="/ppt/notesSlides/notesSlide38.xml" ContentType="application/vnd.openxmlformats-officedocument.presentationml.notesSlide+xml"/>
  <Override PartName="/ppt/charts/chart21.xml" ContentType="application/vnd.openxmlformats-officedocument.drawingml.chart+xml"/>
  <Override PartName="/ppt/notesSlides/notesSlide39.xml" ContentType="application/vnd.openxmlformats-officedocument.presentationml.notesSlide+xml"/>
  <Override PartName="/ppt/charts/chart22.xml" ContentType="application/vnd.openxmlformats-officedocument.drawingml.chart+xml"/>
  <Override PartName="/ppt/notesSlides/notesSlide40.xml" ContentType="application/vnd.openxmlformats-officedocument.presentationml.notesSlide+xml"/>
  <Override PartName="/ppt/charts/chart23.xml" ContentType="application/vnd.openxmlformats-officedocument.drawingml.chart+xml"/>
  <Override PartName="/ppt/notesSlides/notesSlide41.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42.xml" ContentType="application/vnd.openxmlformats-officedocument.presentationml.notesSlide+xml"/>
  <Override PartName="/ppt/charts/chart2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notesSlides/notesSlide44.xml" ContentType="application/vnd.openxmlformats-officedocument.presentationml.notesSlide+xml"/>
  <Override PartName="/ppt/charts/chart29.xml" ContentType="application/vnd.openxmlformats-officedocument.drawingml.chart+xml"/>
  <Override PartName="/ppt/notesSlides/notesSlide45.xml" ContentType="application/vnd.openxmlformats-officedocument.presentationml.notesSlide+xml"/>
  <Override PartName="/ppt/charts/chart3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256" r:id="rId2"/>
    <p:sldId id="257" r:id="rId3"/>
    <p:sldId id="384" r:id="rId4"/>
    <p:sldId id="308" r:id="rId5"/>
    <p:sldId id="261" r:id="rId6"/>
    <p:sldId id="262" r:id="rId7"/>
    <p:sldId id="372" r:id="rId8"/>
    <p:sldId id="358" r:id="rId9"/>
    <p:sldId id="402" r:id="rId10"/>
    <p:sldId id="393" r:id="rId11"/>
    <p:sldId id="394" r:id="rId12"/>
    <p:sldId id="401" r:id="rId13"/>
    <p:sldId id="388" r:id="rId14"/>
    <p:sldId id="389" r:id="rId15"/>
    <p:sldId id="390" r:id="rId16"/>
    <p:sldId id="391" r:id="rId17"/>
    <p:sldId id="392" r:id="rId18"/>
    <p:sldId id="275" r:id="rId19"/>
    <p:sldId id="376" r:id="rId20"/>
    <p:sldId id="309" r:id="rId21"/>
    <p:sldId id="374" r:id="rId22"/>
    <p:sldId id="269" r:id="rId23"/>
    <p:sldId id="274" r:id="rId24"/>
    <p:sldId id="281" r:id="rId25"/>
    <p:sldId id="280" r:id="rId26"/>
    <p:sldId id="283" r:id="rId27"/>
    <p:sldId id="381" r:id="rId28"/>
    <p:sldId id="285" r:id="rId29"/>
    <p:sldId id="375" r:id="rId30"/>
    <p:sldId id="382" r:id="rId31"/>
    <p:sldId id="287" r:id="rId32"/>
    <p:sldId id="288" r:id="rId33"/>
    <p:sldId id="289" r:id="rId34"/>
    <p:sldId id="290" r:id="rId35"/>
    <p:sldId id="383" r:id="rId36"/>
    <p:sldId id="291" r:id="rId37"/>
    <p:sldId id="292" r:id="rId38"/>
    <p:sldId id="293" r:id="rId39"/>
    <p:sldId id="294" r:id="rId40"/>
    <p:sldId id="295" r:id="rId41"/>
    <p:sldId id="297" r:id="rId42"/>
    <p:sldId id="298" r:id="rId43"/>
    <p:sldId id="299" r:id="rId44"/>
    <p:sldId id="301" r:id="rId45"/>
    <p:sldId id="302" r:id="rId46"/>
    <p:sldId id="300" r:id="rId47"/>
    <p:sldId id="303" r:id="rId48"/>
    <p:sldId id="304" r:id="rId49"/>
    <p:sldId id="306" r:id="rId50"/>
    <p:sldId id="305" r:id="rId51"/>
    <p:sldId id="270" r:id="rId52"/>
    <p:sldId id="271" r:id="rId53"/>
    <p:sldId id="272" r:id="rId54"/>
    <p:sldId id="27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64154B-4D52-18F2-433C-F4F236210B13}" name="Candace Walsh" initials="CW" userId="S::cwalsh@marketdecisions.com::3b654986-3b7f-4d06-83b0-3ee07a404b9d" providerId="AD"/>
  <p188:author id="{ED5860E2-51B7-BAFA-0AC4-4C71604E792A}" name="Krista Wohl" initials="KW" userId="S::kwohl@marketdecisions.com::e52d5a91-df48-40e5-a60a-3126260a6ea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2" clrIdx="0">
    <p:extLst>
      <p:ext uri="{19B8F6BF-5375-455C-9EA6-DF929625EA0E}">
        <p15:presenceInfo xmlns:p15="http://schemas.microsoft.com/office/powerpoint/2012/main" userId="S::mnoyes@marketdecisions.com::6fae3f0c-57c9-4fc0-9b6f-4cb153c40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8" autoAdjust="0"/>
    <p:restoredTop sz="71093" autoAdjust="0"/>
  </p:normalViewPr>
  <p:slideViewPr>
    <p:cSldViewPr snapToGrid="0">
      <p:cViewPr>
        <p:scale>
          <a:sx n="50" d="100"/>
          <a:sy n="50" d="100"/>
        </p:scale>
        <p:origin x="2248" y="8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Sagadahoc%20County%20Indicator%20Charts%2011.3.21.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Sagadahoc%20County%20Indicator%20Charts%2011.3.2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Sagadahoc%20County%20Indicator%20Charts%2011.3.21.xlsx"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Health%20Profiles\Statewide%20&amp;%20County%20Charts\Maine%20SCHNA%20-%20AGE%20CHARTS%20-%2007.30.2021.xlsx"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Sagadahoc%20County%20Indicator%20Charts%2011.3.21.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Sagadahoc%20County%20Indicator%20Charts%2011.3.21.xlsx" TargetMode="External"/><Relationship Id="rId2" Type="http://schemas.microsoft.com/office/2011/relationships/chartColorStyle" Target="colors2.xml"/><Relationship Id="rId1" Type="http://schemas.microsoft.com/office/2011/relationships/chartStyle" Target="style2.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AGE%20CHARTS%20-%2007.30.2021.xlsx"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Sedentary lifestyle – no leisure-time physical activity in past month (adults)</a:t>
            </a:r>
          </a:p>
        </c:rich>
      </c:tx>
      <c:layout/>
      <c:overlay val="0"/>
    </c:title>
    <c:autoTitleDeleted val="0"/>
    <c:plotArea>
      <c:layout/>
      <c:barChart>
        <c:barDir val="col"/>
        <c:grouping val="clustered"/>
        <c:varyColors val="0"/>
        <c:dLbls>
          <c:dLblPos val="outEnd"/>
          <c:showLegendKey val="0"/>
          <c:showVal val="1"/>
          <c:showCatName val="0"/>
          <c:showSerName val="0"/>
          <c:showPercent val="0"/>
          <c:showBubbleSize val="0"/>
        </c:dLbls>
        <c:gapWidth val="150"/>
        <c:axId val="540119391"/>
        <c:axId val="1311855391"/>
      </c:barChart>
      <c:catAx>
        <c:axId val="540119391"/>
        <c:scaling>
          <c:orientation val="minMax"/>
        </c:scaling>
        <c:delete val="0"/>
        <c:axPos val="b"/>
        <c:numFmt formatCode="General" sourceLinked="1"/>
        <c:majorTickMark val="out"/>
        <c:minorTickMark val="none"/>
        <c:tickLblPos val="nextTo"/>
        <c:crossAx val="1311855391"/>
        <c:crosses val="autoZero"/>
        <c:auto val="1"/>
        <c:lblAlgn val="ctr"/>
        <c:lblOffset val="100"/>
        <c:noMultiLvlLbl val="0"/>
      </c:catAx>
      <c:valAx>
        <c:axId val="1311855391"/>
        <c:scaling>
          <c:orientation val="minMax"/>
          <c:max val="1"/>
        </c:scaling>
        <c:delete val="0"/>
        <c:axPos val="l"/>
        <c:numFmt formatCode="0.0%" sourceLinked="1"/>
        <c:majorTickMark val="out"/>
        <c:minorTickMark val="none"/>
        <c:tickLblPos val="nextTo"/>
        <c:crossAx val="54011939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40" dirty="0"/>
              <a:t>Sedentary</a:t>
            </a:r>
            <a:r>
              <a:rPr lang="en-US" sz="1440" baseline="0" dirty="0"/>
              <a:t> lifestyle – no leisure time physical activity in past month (adults)</a:t>
            </a:r>
            <a:endParaRPr lang="en-US" sz="1440" dirty="0"/>
          </a:p>
        </c:rich>
      </c:tx>
      <c:layout/>
      <c:overlay val="0"/>
    </c:title>
    <c:autoTitleDeleted val="0"/>
    <c:plotArea>
      <c:layout>
        <c:manualLayout>
          <c:layoutTarget val="inner"/>
          <c:xMode val="edge"/>
          <c:yMode val="edge"/>
          <c:x val="3.0078665290985789E-2"/>
          <c:y val="0.17306890188516252"/>
          <c:w val="0.93984266941802841"/>
          <c:h val="0.74070539652856504"/>
        </c:manualLayout>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Lit>
              <c:formatCode>General</c:formatCode>
              <c:ptCount val="7"/>
              <c:pt idx="0">
                <c:v>2011</c:v>
              </c:pt>
              <c:pt idx="1">
                <c:v>2012</c:v>
              </c:pt>
              <c:pt idx="2">
                <c:v>2013</c:v>
              </c:pt>
              <c:pt idx="3">
                <c:v>2014</c:v>
              </c:pt>
              <c:pt idx="4">
                <c:v>2015</c:v>
              </c:pt>
              <c:pt idx="5">
                <c:v>2016</c:v>
              </c:pt>
              <c:pt idx="6">
                <c:v>2017</c:v>
              </c:pt>
            </c:numLit>
          </c:cat>
          <c:val>
            <c:numRef>
              <c:f>Trendings!$B$2:$H$2</c:f>
              <c:numCache>
                <c:formatCode>0.0%</c:formatCode>
                <c:ptCount val="7"/>
                <c:pt idx="0">
                  <c:v>0.17699999999999999</c:v>
                </c:pt>
                <c:pt idx="1">
                  <c:v>0.192</c:v>
                </c:pt>
                <c:pt idx="2">
                  <c:v>0.20399999999999999</c:v>
                </c:pt>
                <c:pt idx="3">
                  <c:v>0.182</c:v>
                </c:pt>
                <c:pt idx="4">
                  <c:v>0.23300000000000001</c:v>
                </c:pt>
                <c:pt idx="5">
                  <c:v>0.13900000000000001</c:v>
                </c:pt>
                <c:pt idx="6">
                  <c:v>0.29299999999999998</c:v>
                </c:pt>
              </c:numCache>
            </c:numRef>
          </c:val>
          <c:smooth val="0"/>
          <c:extLst>
            <c:ext xmlns:c16="http://schemas.microsoft.com/office/drawing/2014/chart" uri="{C3380CC4-5D6E-409C-BE32-E72D297353CC}">
              <c16:uniqueId val="{00000000-4BE8-48AB-B3CF-77F39F5B4C0E}"/>
            </c:ext>
          </c:extLst>
        </c:ser>
        <c:dLbls>
          <c:showLegendKey val="0"/>
          <c:showVal val="0"/>
          <c:showCatName val="0"/>
          <c:showSerName val="0"/>
          <c:showPercent val="0"/>
          <c:showBubbleSize val="0"/>
        </c:dLbls>
        <c:marker val="1"/>
        <c:smooth val="0"/>
        <c:axId val="14629135"/>
        <c:axId val="14626639"/>
      </c:lineChart>
      <c:catAx>
        <c:axId val="14629135"/>
        <c:scaling>
          <c:orientation val="minMax"/>
        </c:scaling>
        <c:delete val="0"/>
        <c:axPos val="b"/>
        <c:numFmt formatCode="General" sourceLinked="1"/>
        <c:majorTickMark val="out"/>
        <c:minorTickMark val="none"/>
        <c:tickLblPos val="nextTo"/>
        <c:crossAx val="14626639"/>
        <c:crosses val="autoZero"/>
        <c:auto val="1"/>
        <c:lblAlgn val="ctr"/>
        <c:lblOffset val="100"/>
        <c:noMultiLvlLbl val="0"/>
      </c:catAx>
      <c:valAx>
        <c:axId val="14626639"/>
        <c:scaling>
          <c:orientation val="minMax"/>
          <c:max val="0.5"/>
          <c:min val="0"/>
        </c:scaling>
        <c:delete val="1"/>
        <c:axPos val="l"/>
        <c:majorGridlines/>
        <c:numFmt formatCode="0%" sourceLinked="0"/>
        <c:majorTickMark val="out"/>
        <c:minorTickMark val="none"/>
        <c:tickLblPos val="nextTo"/>
        <c:crossAx val="14629135"/>
        <c:crosses val="autoZero"/>
        <c:crossBetween val="between"/>
        <c:majorUnit val="0.1"/>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Sedentary lifestyle – no leisure-time physical activity in past month (adults)</a:t>
            </a:r>
          </a:p>
        </c:rich>
      </c:tx>
      <c:layout/>
      <c:overlay val="0"/>
    </c:title>
    <c:autoTitleDeleted val="0"/>
    <c:plotArea>
      <c:layout>
        <c:manualLayout>
          <c:layoutTarget val="inner"/>
          <c:xMode val="edge"/>
          <c:yMode val="edge"/>
          <c:x val="3.2828282828282832E-2"/>
          <c:y val="0.17638888766874899"/>
          <c:w val="0.94444444444444442"/>
          <c:h val="0.6957813259453679"/>
        </c:manualLayout>
      </c:layout>
      <c:barChart>
        <c:barDir val="col"/>
        <c:grouping val="clustered"/>
        <c:varyColors val="0"/>
        <c:ser>
          <c:idx val="0"/>
          <c:order val="0"/>
          <c:tx>
            <c:strRef>
              <c:f>'Indicator Tables'!$H$15</c:f>
              <c:strCache>
                <c:ptCount val="1"/>
                <c:pt idx="0">
                  <c:v>¡</c:v>
                </c:pt>
              </c:strCache>
            </c:strRef>
          </c:tx>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C8DF-41F0-A6C4-D37B7B2EF612}"/>
              </c:ext>
            </c:extLst>
          </c:dPt>
          <c:dPt>
            <c:idx val="1"/>
            <c:invertIfNegative val="0"/>
            <c:bubble3D val="0"/>
            <c:spPr>
              <a:solidFill>
                <a:srgbClr val="A2ADB1"/>
              </a:solidFill>
            </c:spPr>
            <c:extLst>
              <c:ext xmlns:c16="http://schemas.microsoft.com/office/drawing/2014/chart" uri="{C3380CC4-5D6E-409C-BE32-E72D297353CC}">
                <c16:uniqueId val="{00000003-C8DF-41F0-A6C4-D37B7B2EF61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Tables'!$O$15:$P$15</c:f>
              <c:strCache>
                <c:ptCount val="2"/>
                <c:pt idx="0">
                  <c:v>2017
Maine</c:v>
                </c:pt>
                <c:pt idx="1">
                  <c:v>2017
U.S.</c:v>
                </c:pt>
              </c:strCache>
              <c:extLst/>
            </c:strRef>
          </c:cat>
          <c:val>
            <c:numRef>
              <c:f>'Indicator Tables'!$K$15:$L$15</c:f>
              <c:numCache>
                <c:formatCode>0.0%</c:formatCode>
                <c:ptCount val="2"/>
                <c:pt idx="0">
                  <c:v>0.252</c:v>
                </c:pt>
                <c:pt idx="1">
                  <c:v>0.26600000000000001</c:v>
                </c:pt>
              </c:numCache>
              <c:extLst/>
            </c:numRef>
          </c:val>
          <c:extLst>
            <c:ext xmlns:c16="http://schemas.microsoft.com/office/drawing/2014/chart" uri="{C3380CC4-5D6E-409C-BE32-E72D297353CC}">
              <c16:uniqueId val="{00000004-C8DF-41F0-A6C4-D37B7B2EF612}"/>
            </c:ext>
          </c:extLst>
        </c:ser>
        <c:dLbls>
          <c:dLblPos val="outEnd"/>
          <c:showLegendKey val="0"/>
          <c:showVal val="1"/>
          <c:showCatName val="0"/>
          <c:showSerName val="0"/>
          <c:showPercent val="0"/>
          <c:showBubbleSize val="0"/>
        </c:dLbls>
        <c:gapWidth val="150"/>
        <c:axId val="540119391"/>
        <c:axId val="1311855391"/>
      </c:barChart>
      <c:catAx>
        <c:axId val="540119391"/>
        <c:scaling>
          <c:orientation val="minMax"/>
        </c:scaling>
        <c:delete val="0"/>
        <c:axPos val="b"/>
        <c:numFmt formatCode="General" sourceLinked="1"/>
        <c:majorTickMark val="out"/>
        <c:minorTickMark val="none"/>
        <c:tickLblPos val="nextTo"/>
        <c:crossAx val="1311855391"/>
        <c:crosses val="autoZero"/>
        <c:auto val="1"/>
        <c:lblAlgn val="ctr"/>
        <c:lblOffset val="100"/>
        <c:noMultiLvlLbl val="0"/>
      </c:catAx>
      <c:valAx>
        <c:axId val="1311855391"/>
        <c:scaling>
          <c:orientation val="minMax"/>
          <c:max val="0.5"/>
          <c:min val="0"/>
        </c:scaling>
        <c:delete val="1"/>
        <c:axPos val="l"/>
        <c:numFmt formatCode="0.0%" sourceLinked="1"/>
        <c:majorTickMark val="out"/>
        <c:minorTickMark val="none"/>
        <c:tickLblPos val="nextTo"/>
        <c:crossAx val="540119391"/>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Births for which the mother received more than 80% of expected prenatal visits</a:t>
            </a:r>
          </a:p>
        </c:rich>
      </c:tx>
      <c:layout/>
      <c:overlay val="0"/>
    </c:title>
    <c:autoTitleDeleted val="0"/>
    <c:plotArea>
      <c:layout>
        <c:manualLayout>
          <c:layoutTarget val="inner"/>
          <c:xMode val="edge"/>
          <c:yMode val="edge"/>
          <c:x val="7.1475690538682662E-2"/>
          <c:y val="0.15386307961504808"/>
          <c:w val="0.83940325293660856"/>
          <c:h val="0.69701550141362689"/>
        </c:manualLayout>
      </c:layout>
      <c:barChart>
        <c:barDir val="col"/>
        <c:grouping val="clustered"/>
        <c:varyColors val="0"/>
        <c:ser>
          <c:idx val="0"/>
          <c:order val="0"/>
          <c:tx>
            <c:strRef>
              <c:f>'Indicator Tables'!$H$17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363F-42DC-AC41-C9508B8B871F}"/>
              </c:ext>
            </c:extLst>
          </c:dPt>
          <c:dPt>
            <c:idx val="1"/>
            <c:invertIfNegative val="0"/>
            <c:bubble3D val="0"/>
            <c:spPr>
              <a:solidFill>
                <a:srgbClr val="3D6E6F"/>
              </a:solidFill>
            </c:spPr>
            <c:extLst>
              <c:ext xmlns:c16="http://schemas.microsoft.com/office/drawing/2014/chart" uri="{C3380CC4-5D6E-409C-BE32-E72D297353CC}">
                <c16:uniqueId val="{00000003-363F-42DC-AC41-C9508B8B871F}"/>
              </c:ext>
            </c:extLst>
          </c:dPt>
          <c:dPt>
            <c:idx val="2"/>
            <c:invertIfNegative val="0"/>
            <c:bubble3D val="0"/>
            <c:spPr>
              <a:solidFill>
                <a:srgbClr val="A2ADB1"/>
              </a:solidFill>
            </c:spPr>
            <c:extLst>
              <c:ext xmlns:c16="http://schemas.microsoft.com/office/drawing/2014/chart" uri="{C3380CC4-5D6E-409C-BE32-E72D297353CC}">
                <c16:uniqueId val="{00000005-363F-42DC-AC41-C9508B8B871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Tables'!$M$17:$O$17</c:f>
              <c:strCache>
                <c:ptCount val="3"/>
                <c:pt idx="0">
                  <c:v>2016-2017
Sagadahoc County</c:v>
                </c:pt>
                <c:pt idx="1">
                  <c:v>2018-2019
Sagadahoc County</c:v>
                </c:pt>
                <c:pt idx="2">
                  <c:v>2018-2019
Maine</c:v>
                </c:pt>
              </c:strCache>
            </c:strRef>
          </c:cat>
          <c:val>
            <c:numRef>
              <c:f>'Indicator Tables'!$I$17:$K$17</c:f>
              <c:numCache>
                <c:formatCode>0.0%</c:formatCode>
                <c:ptCount val="3"/>
                <c:pt idx="0">
                  <c:v>0.78800000000000003</c:v>
                </c:pt>
                <c:pt idx="1">
                  <c:v>0.76700000000000002</c:v>
                </c:pt>
                <c:pt idx="2">
                  <c:v>0.82699999999999996</c:v>
                </c:pt>
              </c:numCache>
            </c:numRef>
          </c:val>
          <c:extLst>
            <c:ext xmlns:c16="http://schemas.microsoft.com/office/drawing/2014/chart" uri="{C3380CC4-5D6E-409C-BE32-E72D297353CC}">
              <c16:uniqueId val="{00000006-363F-42DC-AC41-C9508B8B871F}"/>
            </c:ext>
          </c:extLst>
        </c:ser>
        <c:dLbls>
          <c:dLblPos val="outEnd"/>
          <c:showLegendKey val="0"/>
          <c:showVal val="1"/>
          <c:showCatName val="0"/>
          <c:showSerName val="0"/>
          <c:showPercent val="0"/>
          <c:showBubbleSize val="0"/>
        </c:dLbls>
        <c:gapWidth val="150"/>
        <c:axId val="1311856639"/>
        <c:axId val="1311854559"/>
      </c:barChart>
      <c:catAx>
        <c:axId val="1311856639"/>
        <c:scaling>
          <c:orientation val="minMax"/>
        </c:scaling>
        <c:delete val="0"/>
        <c:axPos val="b"/>
        <c:numFmt formatCode="General" sourceLinked="1"/>
        <c:majorTickMark val="out"/>
        <c:minorTickMark val="none"/>
        <c:tickLblPos val="nextTo"/>
        <c:crossAx val="1311854559"/>
        <c:crosses val="autoZero"/>
        <c:auto val="1"/>
        <c:lblAlgn val="ctr"/>
        <c:lblOffset val="100"/>
        <c:noMultiLvlLbl val="0"/>
      </c:catAx>
      <c:valAx>
        <c:axId val="1311854559"/>
        <c:scaling>
          <c:orientation val="minMax"/>
          <c:max val="1"/>
        </c:scaling>
        <c:delete val="1"/>
        <c:axPos val="l"/>
        <c:numFmt formatCode="0.0%" sourceLinked="1"/>
        <c:majorTickMark val="out"/>
        <c:minorTickMark val="none"/>
        <c:tickLblPos val="nextTo"/>
        <c:crossAx val="1311856639"/>
        <c:crosses val="autoZero"/>
        <c:crossBetween val="between"/>
        <c:majorUnit val="0.1"/>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40" b="1" i="0" baseline="0" dirty="0">
                <a:effectLst/>
              </a:rPr>
              <a:t>Lead screening among children (ages 12-23 months)</a:t>
            </a:r>
          </a:p>
          <a:p>
            <a:pPr>
              <a:defRPr/>
            </a:pPr>
            <a:endParaRPr lang="en-US" sz="1440" dirty="0">
              <a:effectLst/>
            </a:endParaRPr>
          </a:p>
        </c:rich>
      </c:tx>
      <c:layout/>
      <c:overlay val="0"/>
    </c:title>
    <c:autoTitleDeleted val="0"/>
    <c:plotArea>
      <c:layout>
        <c:manualLayout>
          <c:layoutTarget val="inner"/>
          <c:xMode val="edge"/>
          <c:yMode val="edge"/>
          <c:x val="5.2622663593317832E-2"/>
          <c:y val="0.14880493661696542"/>
          <c:w val="0.89955108359717784"/>
          <c:h val="0.75161538835423347"/>
        </c:manualLayout>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Lit>
              <c:formatCode>General</c:formatCode>
              <c:ptCount val="9"/>
              <c:pt idx="0">
                <c:v>2011</c:v>
              </c:pt>
              <c:pt idx="1">
                <c:v>2012</c:v>
              </c:pt>
              <c:pt idx="2">
                <c:v>2013</c:v>
              </c:pt>
              <c:pt idx="3">
                <c:v>2014</c:v>
              </c:pt>
              <c:pt idx="4">
                <c:v>2015</c:v>
              </c:pt>
              <c:pt idx="5">
                <c:v>2016</c:v>
              </c:pt>
              <c:pt idx="6">
                <c:v>2017</c:v>
              </c:pt>
              <c:pt idx="7">
                <c:v>2018</c:v>
              </c:pt>
              <c:pt idx="8">
                <c:v>2019</c:v>
              </c:pt>
            </c:numLit>
          </c:cat>
          <c:val>
            <c:numRef>
              <c:f>Trendings!$B$2:$J$2</c:f>
              <c:numCache>
                <c:formatCode>0.0%</c:formatCode>
                <c:ptCount val="9"/>
                <c:pt idx="0">
                  <c:v>0.32800000000000001</c:v>
                </c:pt>
                <c:pt idx="1">
                  <c:v>0.28599999999999998</c:v>
                </c:pt>
                <c:pt idx="2">
                  <c:v>0.28999999999999998</c:v>
                </c:pt>
                <c:pt idx="3">
                  <c:v>0.33100000000000002</c:v>
                </c:pt>
                <c:pt idx="4">
                  <c:v>0.34300000000000003</c:v>
                </c:pt>
                <c:pt idx="5">
                  <c:v>0.29799999999999999</c:v>
                </c:pt>
                <c:pt idx="6">
                  <c:v>0.28399999999999997</c:v>
                </c:pt>
                <c:pt idx="7">
                  <c:v>0.315</c:v>
                </c:pt>
                <c:pt idx="8">
                  <c:v>0.42799999999999999</c:v>
                </c:pt>
              </c:numCache>
            </c:numRef>
          </c:val>
          <c:smooth val="0"/>
          <c:extLst>
            <c:ext xmlns:c16="http://schemas.microsoft.com/office/drawing/2014/chart" uri="{C3380CC4-5D6E-409C-BE32-E72D297353CC}">
              <c16:uniqueId val="{00000000-869B-4668-B66E-A133C733A29E}"/>
            </c:ext>
          </c:extLst>
        </c:ser>
        <c:dLbls>
          <c:showLegendKey val="0"/>
          <c:showVal val="0"/>
          <c:showCatName val="0"/>
          <c:showSerName val="0"/>
          <c:showPercent val="0"/>
          <c:showBubbleSize val="0"/>
        </c:dLbls>
        <c:marker val="1"/>
        <c:smooth val="0"/>
        <c:axId val="217172655"/>
        <c:axId val="217168495"/>
      </c:lineChart>
      <c:catAx>
        <c:axId val="217172655"/>
        <c:scaling>
          <c:orientation val="minMax"/>
        </c:scaling>
        <c:delete val="0"/>
        <c:axPos val="b"/>
        <c:numFmt formatCode="General" sourceLinked="1"/>
        <c:majorTickMark val="out"/>
        <c:minorTickMark val="none"/>
        <c:tickLblPos val="nextTo"/>
        <c:crossAx val="217168495"/>
        <c:crosses val="autoZero"/>
        <c:auto val="1"/>
        <c:lblAlgn val="ctr"/>
        <c:lblOffset val="100"/>
        <c:noMultiLvlLbl val="0"/>
      </c:catAx>
      <c:valAx>
        <c:axId val="217168495"/>
        <c:scaling>
          <c:orientation val="minMax"/>
          <c:max val="0.8"/>
          <c:min val="0"/>
        </c:scaling>
        <c:delete val="1"/>
        <c:axPos val="l"/>
        <c:majorGridlines/>
        <c:numFmt formatCode="0%" sourceLinked="0"/>
        <c:majorTickMark val="out"/>
        <c:minorTickMark val="none"/>
        <c:tickLblPos val="nextTo"/>
        <c:crossAx val="217172655"/>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Lead screening among children (ages 12-23 months)</a:t>
            </a:r>
          </a:p>
        </c:rich>
      </c:tx>
      <c:layout/>
      <c:overlay val="0"/>
    </c:title>
    <c:autoTitleDeleted val="0"/>
    <c:plotArea>
      <c:layout>
        <c:manualLayout>
          <c:layoutTarget val="inner"/>
          <c:xMode val="edge"/>
          <c:yMode val="edge"/>
          <c:x val="2.7777777777777776E-2"/>
          <c:y val="0.11100403119817072"/>
          <c:w val="0.94444444444444442"/>
          <c:h val="0.77550506284063392"/>
        </c:manualLayout>
      </c:layout>
      <c:barChart>
        <c:barDir val="col"/>
        <c:grouping val="clustered"/>
        <c:varyColors val="0"/>
        <c:ser>
          <c:idx val="0"/>
          <c:order val="0"/>
          <c:tx>
            <c:strRef>
              <c:f>'Indicator Tables'!$H$19</c:f>
              <c:strCache>
                <c:ptCount val="1"/>
                <c:pt idx="0">
                  <c:v>N/A</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1-B6FC-4BAA-B19E-D6C7E378A246}"/>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Tables'!$O$19</c:f>
              <c:strCache>
                <c:ptCount val="1"/>
                <c:pt idx="0">
                  <c:v>2019
Maine</c:v>
                </c:pt>
              </c:strCache>
              <c:extLst/>
            </c:strRef>
          </c:cat>
          <c:val>
            <c:numRef>
              <c:f>'Indicator Tables'!$K$19</c:f>
              <c:numCache>
                <c:formatCode>0.0%</c:formatCode>
                <c:ptCount val="1"/>
                <c:pt idx="0">
                  <c:v>0.60299999999999998</c:v>
                </c:pt>
              </c:numCache>
              <c:extLst/>
            </c:numRef>
          </c:val>
          <c:extLst>
            <c:ext xmlns:c16="http://schemas.microsoft.com/office/drawing/2014/chart" uri="{C3380CC4-5D6E-409C-BE32-E72D297353CC}">
              <c16:uniqueId val="{00000002-B6FC-4BAA-B19E-D6C7E378A246}"/>
            </c:ext>
          </c:extLst>
        </c:ser>
        <c:dLbls>
          <c:dLblPos val="outEnd"/>
          <c:showLegendKey val="0"/>
          <c:showVal val="1"/>
          <c:showCatName val="0"/>
          <c:showSerName val="0"/>
          <c:showPercent val="0"/>
          <c:showBubbleSize val="0"/>
        </c:dLbls>
        <c:gapWidth val="200"/>
        <c:axId val="1311855807"/>
        <c:axId val="1317621087"/>
      </c:barChart>
      <c:catAx>
        <c:axId val="1311855807"/>
        <c:scaling>
          <c:orientation val="minMax"/>
        </c:scaling>
        <c:delete val="0"/>
        <c:axPos val="b"/>
        <c:numFmt formatCode="General" sourceLinked="1"/>
        <c:majorTickMark val="out"/>
        <c:minorTickMark val="none"/>
        <c:tickLblPos val="nextTo"/>
        <c:crossAx val="1317621087"/>
        <c:crosses val="autoZero"/>
        <c:auto val="1"/>
        <c:lblAlgn val="ctr"/>
        <c:lblOffset val="100"/>
        <c:noMultiLvlLbl val="0"/>
      </c:catAx>
      <c:valAx>
        <c:axId val="1317621087"/>
        <c:scaling>
          <c:orientation val="minMax"/>
          <c:max val="0.8"/>
        </c:scaling>
        <c:delete val="1"/>
        <c:axPos val="l"/>
        <c:numFmt formatCode="0.0%" sourceLinked="1"/>
        <c:majorTickMark val="out"/>
        <c:minorTickMark val="none"/>
        <c:tickLblPos val="nextTo"/>
        <c:crossAx val="1311855807"/>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Lead screening among children (ages 24-35 months)</a:t>
            </a:r>
          </a:p>
        </c:rich>
      </c:tx>
      <c:layout/>
      <c:overlay val="0"/>
    </c:title>
    <c:autoTitleDeleted val="0"/>
    <c:plotArea>
      <c:layout/>
      <c:barChart>
        <c:barDir val="col"/>
        <c:grouping val="clustered"/>
        <c:varyColors val="0"/>
        <c:ser>
          <c:idx val="0"/>
          <c:order val="0"/>
          <c:tx>
            <c:strRef>
              <c:f>'Indicator Tables'!$H$20</c:f>
              <c:strCache>
                <c:ptCount val="1"/>
                <c:pt idx="0">
                  <c:v>N/A</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1-80B2-4001-A327-AACA120A456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Tables'!$O$20</c:f>
              <c:strCache>
                <c:ptCount val="1"/>
                <c:pt idx="0">
                  <c:v>2019
Maine</c:v>
                </c:pt>
              </c:strCache>
              <c:extLst/>
            </c:strRef>
          </c:cat>
          <c:val>
            <c:numRef>
              <c:f>'Indicator Tables'!$K$20</c:f>
              <c:numCache>
                <c:formatCode>0.0%</c:formatCode>
                <c:ptCount val="1"/>
                <c:pt idx="0">
                  <c:v>0.36699999999999999</c:v>
                </c:pt>
              </c:numCache>
              <c:extLst/>
            </c:numRef>
          </c:val>
          <c:extLst>
            <c:ext xmlns:c16="http://schemas.microsoft.com/office/drawing/2014/chart" uri="{C3380CC4-5D6E-409C-BE32-E72D297353CC}">
              <c16:uniqueId val="{00000002-80B2-4001-A327-AACA120A456A}"/>
            </c:ext>
          </c:extLst>
        </c:ser>
        <c:dLbls>
          <c:dLblPos val="outEnd"/>
          <c:showLegendKey val="0"/>
          <c:showVal val="1"/>
          <c:showCatName val="0"/>
          <c:showSerName val="0"/>
          <c:showPercent val="0"/>
          <c:showBubbleSize val="0"/>
        </c:dLbls>
        <c:gapWidth val="250"/>
        <c:axId val="540119391"/>
        <c:axId val="1131844975"/>
      </c:barChart>
      <c:catAx>
        <c:axId val="540119391"/>
        <c:scaling>
          <c:orientation val="minMax"/>
        </c:scaling>
        <c:delete val="0"/>
        <c:axPos val="b"/>
        <c:numFmt formatCode="General" sourceLinked="1"/>
        <c:majorTickMark val="out"/>
        <c:minorTickMark val="none"/>
        <c:tickLblPos val="nextTo"/>
        <c:crossAx val="1131844975"/>
        <c:crosses val="autoZero"/>
        <c:auto val="1"/>
        <c:lblAlgn val="ctr"/>
        <c:lblOffset val="100"/>
        <c:noMultiLvlLbl val="0"/>
      </c:catAx>
      <c:valAx>
        <c:axId val="1131844975"/>
        <c:scaling>
          <c:orientation val="minMax"/>
          <c:max val="0.60000000000000009"/>
          <c:min val="0"/>
        </c:scaling>
        <c:delete val="1"/>
        <c:axPos val="l"/>
        <c:numFmt formatCode="0.0%" sourceLinked="1"/>
        <c:majorTickMark val="out"/>
        <c:minorTickMark val="none"/>
        <c:tickLblPos val="nextTo"/>
        <c:crossAx val="540119391"/>
        <c:crosses val="autoZero"/>
        <c:crossBetween val="between"/>
        <c:majorUnit val="0.1"/>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40" dirty="0"/>
              <a:t>Lead</a:t>
            </a:r>
            <a:r>
              <a:rPr lang="en-US" sz="1440" baseline="0" dirty="0"/>
              <a:t> screening among children (ages 24-35 months)</a:t>
            </a:r>
            <a:endParaRPr lang="en-US" sz="1440" dirty="0"/>
          </a:p>
        </c:rich>
      </c:tx>
      <c:layout>
        <c:manualLayout>
          <c:xMode val="edge"/>
          <c:yMode val="edge"/>
          <c:x val="0.15509564547322111"/>
          <c:y val="0"/>
        </c:manualLayout>
      </c:layout>
      <c:overlay val="0"/>
    </c:title>
    <c:autoTitleDeleted val="0"/>
    <c:plotArea>
      <c:layout>
        <c:manualLayout>
          <c:layoutTarget val="inner"/>
          <c:xMode val="edge"/>
          <c:yMode val="edge"/>
          <c:x val="3.1842821825621689E-2"/>
          <c:y val="0.15219562700386347"/>
          <c:w val="0.94162149331969358"/>
          <c:h val="0.75123215789903819"/>
        </c:manualLayout>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Lit>
              <c:formatCode>General</c:formatCode>
              <c:ptCount val="9"/>
              <c:pt idx="0">
                <c:v>2011</c:v>
              </c:pt>
              <c:pt idx="1">
                <c:v>2012</c:v>
              </c:pt>
              <c:pt idx="2">
                <c:v>2013</c:v>
              </c:pt>
              <c:pt idx="3">
                <c:v>2014</c:v>
              </c:pt>
              <c:pt idx="4">
                <c:v>2015</c:v>
              </c:pt>
              <c:pt idx="5">
                <c:v>2016</c:v>
              </c:pt>
              <c:pt idx="6">
                <c:v>2017</c:v>
              </c:pt>
              <c:pt idx="7">
                <c:v>2018</c:v>
              </c:pt>
              <c:pt idx="8">
                <c:v>2019</c:v>
              </c:pt>
            </c:numLit>
          </c:cat>
          <c:val>
            <c:numRef>
              <c:f>Trendings!$B$2:$J$2</c:f>
              <c:numCache>
                <c:formatCode>0.0%</c:formatCode>
                <c:ptCount val="9"/>
                <c:pt idx="0">
                  <c:v>0.17399999999999999</c:v>
                </c:pt>
                <c:pt idx="1">
                  <c:v>0.109</c:v>
                </c:pt>
                <c:pt idx="2">
                  <c:v>0.09</c:v>
                </c:pt>
                <c:pt idx="3">
                  <c:v>0.112</c:v>
                </c:pt>
                <c:pt idx="4">
                  <c:v>0.111</c:v>
                </c:pt>
                <c:pt idx="5">
                  <c:v>8.7999999999999995E-2</c:v>
                </c:pt>
                <c:pt idx="6">
                  <c:v>8.5000000000000006E-2</c:v>
                </c:pt>
                <c:pt idx="7">
                  <c:v>0.16399999999999998</c:v>
                </c:pt>
                <c:pt idx="8">
                  <c:v>0.27</c:v>
                </c:pt>
              </c:numCache>
            </c:numRef>
          </c:val>
          <c:smooth val="0"/>
          <c:extLst>
            <c:ext xmlns:c16="http://schemas.microsoft.com/office/drawing/2014/chart" uri="{C3380CC4-5D6E-409C-BE32-E72D297353CC}">
              <c16:uniqueId val="{00000000-8D73-4F78-AB04-302277EBD1EA}"/>
            </c:ext>
          </c:extLst>
        </c:ser>
        <c:dLbls>
          <c:showLegendKey val="0"/>
          <c:showVal val="0"/>
          <c:showCatName val="0"/>
          <c:showSerName val="0"/>
          <c:showPercent val="0"/>
          <c:showBubbleSize val="0"/>
        </c:dLbls>
        <c:marker val="1"/>
        <c:smooth val="0"/>
        <c:axId val="215217231"/>
        <c:axId val="215208079"/>
      </c:lineChart>
      <c:catAx>
        <c:axId val="215217231"/>
        <c:scaling>
          <c:orientation val="minMax"/>
        </c:scaling>
        <c:delete val="0"/>
        <c:axPos val="b"/>
        <c:numFmt formatCode="General" sourceLinked="1"/>
        <c:majorTickMark val="out"/>
        <c:minorTickMark val="none"/>
        <c:tickLblPos val="nextTo"/>
        <c:crossAx val="215208079"/>
        <c:crosses val="autoZero"/>
        <c:auto val="1"/>
        <c:lblAlgn val="ctr"/>
        <c:lblOffset val="100"/>
        <c:noMultiLvlLbl val="0"/>
      </c:catAx>
      <c:valAx>
        <c:axId val="215208079"/>
        <c:scaling>
          <c:orientation val="minMax"/>
          <c:max val="0.60000000000000009"/>
          <c:min val="0"/>
        </c:scaling>
        <c:delete val="1"/>
        <c:axPos val="l"/>
        <c:majorGridlines/>
        <c:numFmt formatCode="0%" sourceLinked="0"/>
        <c:majorTickMark val="out"/>
        <c:minorTickMark val="none"/>
        <c:tickLblPos val="nextTo"/>
        <c:crossAx val="215217231"/>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Injury deaths per 100,000 population</a:t>
            </a:r>
          </a:p>
        </c:rich>
      </c:tx>
      <c:layout/>
      <c:overlay val="0"/>
    </c:title>
    <c:autoTitleDeleted val="0"/>
    <c:plotArea>
      <c:layout/>
      <c:barChart>
        <c:barDir val="col"/>
        <c:grouping val="clustered"/>
        <c:varyColors val="0"/>
        <c:ser>
          <c:idx val="0"/>
          <c:order val="0"/>
          <c:tx>
            <c:strRef>
              <c:f>'Indicator Tables'!$H$22</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20F7-4515-81C3-C3FF64D9C134}"/>
              </c:ext>
            </c:extLst>
          </c:dPt>
          <c:dPt>
            <c:idx val="1"/>
            <c:invertIfNegative val="0"/>
            <c:bubble3D val="0"/>
            <c:spPr>
              <a:solidFill>
                <a:srgbClr val="3D6E6F"/>
              </a:solidFill>
            </c:spPr>
            <c:extLst>
              <c:ext xmlns:c16="http://schemas.microsoft.com/office/drawing/2014/chart" uri="{C3380CC4-5D6E-409C-BE32-E72D297353CC}">
                <c16:uniqueId val="{00000003-20F7-4515-81C3-C3FF64D9C134}"/>
              </c:ext>
            </c:extLst>
          </c:dPt>
          <c:dPt>
            <c:idx val="2"/>
            <c:invertIfNegative val="0"/>
            <c:bubble3D val="0"/>
            <c:spPr>
              <a:solidFill>
                <a:srgbClr val="A2ADB1"/>
              </a:solidFill>
            </c:spPr>
            <c:extLst>
              <c:ext xmlns:c16="http://schemas.microsoft.com/office/drawing/2014/chart" uri="{C3380CC4-5D6E-409C-BE32-E72D297353CC}">
                <c16:uniqueId val="{00000005-20F7-4515-81C3-C3FF64D9C134}"/>
              </c:ext>
            </c:extLst>
          </c:dPt>
          <c:dPt>
            <c:idx val="3"/>
            <c:invertIfNegative val="0"/>
            <c:bubble3D val="0"/>
            <c:spPr>
              <a:solidFill>
                <a:srgbClr val="A2ADB1"/>
              </a:solidFill>
            </c:spPr>
            <c:extLst>
              <c:ext xmlns:c16="http://schemas.microsoft.com/office/drawing/2014/chart" uri="{C3380CC4-5D6E-409C-BE32-E72D297353CC}">
                <c16:uniqueId val="{00000007-20F7-4515-81C3-C3FF64D9C13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Tables'!$M$22:$P$22</c:f>
              <c:strCache>
                <c:ptCount val="4"/>
                <c:pt idx="0">
                  <c:v>2007-2011
Sagadahoc County</c:v>
                </c:pt>
                <c:pt idx="1">
                  <c:v>2015-2019
Sagadahoc County</c:v>
                </c:pt>
                <c:pt idx="2">
                  <c:v>2015-2019
Maine</c:v>
                </c:pt>
                <c:pt idx="3">
                  <c:v>2019
U.S.</c:v>
                </c:pt>
              </c:strCache>
            </c:strRef>
          </c:cat>
          <c:val>
            <c:numRef>
              <c:f>'Indicator Tables'!$I$22:$L$22</c:f>
              <c:numCache>
                <c:formatCode>General</c:formatCode>
                <c:ptCount val="4"/>
                <c:pt idx="0">
                  <c:v>40.700000000000003</c:v>
                </c:pt>
                <c:pt idx="1">
                  <c:v>68.5</c:v>
                </c:pt>
                <c:pt idx="2">
                  <c:v>83.9</c:v>
                </c:pt>
                <c:pt idx="3">
                  <c:v>71.2</c:v>
                </c:pt>
              </c:numCache>
            </c:numRef>
          </c:val>
          <c:extLst>
            <c:ext xmlns:c16="http://schemas.microsoft.com/office/drawing/2014/chart" uri="{C3380CC4-5D6E-409C-BE32-E72D297353CC}">
              <c16:uniqueId val="{00000008-20F7-4515-81C3-C3FF64D9C134}"/>
            </c:ext>
          </c:extLst>
        </c:ser>
        <c:dLbls>
          <c:dLblPos val="outEnd"/>
          <c:showLegendKey val="0"/>
          <c:showVal val="1"/>
          <c:showCatName val="0"/>
          <c:showSerName val="0"/>
          <c:showPercent val="0"/>
          <c:showBubbleSize val="0"/>
        </c:dLbls>
        <c:gapWidth val="150"/>
        <c:axId val="1131844143"/>
        <c:axId val="1131845391"/>
      </c:barChart>
      <c:catAx>
        <c:axId val="1131844143"/>
        <c:scaling>
          <c:orientation val="minMax"/>
        </c:scaling>
        <c:delete val="0"/>
        <c:axPos val="b"/>
        <c:numFmt formatCode="General" sourceLinked="1"/>
        <c:majorTickMark val="out"/>
        <c:minorTickMark val="none"/>
        <c:tickLblPos val="nextTo"/>
        <c:crossAx val="1131845391"/>
        <c:crosses val="autoZero"/>
        <c:auto val="1"/>
        <c:lblAlgn val="ctr"/>
        <c:lblOffset val="100"/>
        <c:noMultiLvlLbl val="0"/>
      </c:catAx>
      <c:valAx>
        <c:axId val="1131845391"/>
        <c:scaling>
          <c:orientation val="minMax"/>
        </c:scaling>
        <c:delete val="1"/>
        <c:axPos val="l"/>
        <c:numFmt formatCode="General" sourceLinked="1"/>
        <c:majorTickMark val="out"/>
        <c:minorTickMark val="none"/>
        <c:tickLblPos val="nextTo"/>
        <c:crossAx val="113184414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Traumatic brain injury emergency department rate per 10,000 population</a:t>
            </a:r>
          </a:p>
        </c:rich>
      </c:tx>
      <c:layout/>
      <c:overlay val="0"/>
    </c:title>
    <c:autoTitleDeleted val="0"/>
    <c:plotArea>
      <c:layout/>
      <c:barChart>
        <c:barDir val="col"/>
        <c:grouping val="clustered"/>
        <c:varyColors val="0"/>
        <c:ser>
          <c:idx val="0"/>
          <c:order val="0"/>
          <c:tx>
            <c:strRef>
              <c:f>'Indicator Tables'!$I$24</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B2EA-4F79-8043-C70F3F5FE405}"/>
              </c:ext>
            </c:extLst>
          </c:dPt>
          <c:dPt>
            <c:idx val="1"/>
            <c:invertIfNegative val="0"/>
            <c:bubble3D val="0"/>
            <c:spPr>
              <a:solidFill>
                <a:srgbClr val="A2ADB1"/>
              </a:solidFill>
            </c:spPr>
            <c:extLst>
              <c:ext xmlns:c16="http://schemas.microsoft.com/office/drawing/2014/chart" uri="{C3380CC4-5D6E-409C-BE32-E72D297353CC}">
                <c16:uniqueId val="{00000003-B2EA-4F79-8043-C70F3F5FE40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Tables'!$N$24:$O$24</c:f>
              <c:strCache>
                <c:ptCount val="2"/>
                <c:pt idx="0">
                  <c:v>2016-2018
Sagadahoc County</c:v>
                </c:pt>
                <c:pt idx="1">
                  <c:v>2016-2018
Maine</c:v>
                </c:pt>
              </c:strCache>
            </c:strRef>
          </c:cat>
          <c:val>
            <c:numRef>
              <c:f>'Indicator Tables'!$J$24:$K$24</c:f>
              <c:numCache>
                <c:formatCode>General</c:formatCode>
                <c:ptCount val="2"/>
                <c:pt idx="0">
                  <c:v>49.7</c:v>
                </c:pt>
                <c:pt idx="1">
                  <c:v>39.200000000000003</c:v>
                </c:pt>
              </c:numCache>
            </c:numRef>
          </c:val>
          <c:extLst>
            <c:ext xmlns:c16="http://schemas.microsoft.com/office/drawing/2014/chart" uri="{C3380CC4-5D6E-409C-BE32-E72D297353CC}">
              <c16:uniqueId val="{00000004-B2EA-4F79-8043-C70F3F5FE405}"/>
            </c:ext>
          </c:extLst>
        </c:ser>
        <c:dLbls>
          <c:dLblPos val="outEnd"/>
          <c:showLegendKey val="0"/>
          <c:showVal val="1"/>
          <c:showCatName val="0"/>
          <c:showSerName val="0"/>
          <c:showPercent val="0"/>
          <c:showBubbleSize val="0"/>
        </c:dLbls>
        <c:gapWidth val="150"/>
        <c:axId val="540119391"/>
        <c:axId val="1056745615"/>
      </c:barChart>
      <c:catAx>
        <c:axId val="540119391"/>
        <c:scaling>
          <c:orientation val="minMax"/>
        </c:scaling>
        <c:delete val="0"/>
        <c:axPos val="b"/>
        <c:numFmt formatCode="General" sourceLinked="1"/>
        <c:majorTickMark val="out"/>
        <c:minorTickMark val="none"/>
        <c:tickLblPos val="nextTo"/>
        <c:crossAx val="1056745615"/>
        <c:crosses val="autoZero"/>
        <c:auto val="1"/>
        <c:lblAlgn val="ctr"/>
        <c:lblOffset val="100"/>
        <c:noMultiLvlLbl val="0"/>
      </c:catAx>
      <c:valAx>
        <c:axId val="1056745615"/>
        <c:scaling>
          <c:orientation val="minMax"/>
        </c:scaling>
        <c:delete val="1"/>
        <c:axPos val="l"/>
        <c:numFmt formatCode="General" sourceLinked="1"/>
        <c:majorTickMark val="out"/>
        <c:minorTickMark val="none"/>
        <c:tickLblPos val="nextTo"/>
        <c:crossAx val="54011939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1481481481484E-2"/>
          <c:y val="4.78084922529367E-2"/>
          <c:w val="0.82961796442111402"/>
          <c:h val="0.78528203417092302"/>
        </c:manualLayout>
      </c:layout>
      <c:barChart>
        <c:barDir val="bar"/>
        <c:grouping val="clustered"/>
        <c:varyColors val="0"/>
        <c:ser>
          <c:idx val="0"/>
          <c:order val="0"/>
          <c:tx>
            <c:strRef>
              <c:f>'Age Chart - Androscoggin'!$B$23</c:f>
              <c:strCache>
                <c:ptCount val="1"/>
                <c:pt idx="0">
                  <c:v>2019</c:v>
                </c:pt>
              </c:strCache>
            </c:strRef>
          </c:tx>
          <c:spPr>
            <a:solidFill>
              <a:schemeClr val="tx2"/>
            </a:solidFill>
          </c:spPr>
          <c:invertIfNegative val="0"/>
          <c:dPt>
            <c:idx val="4"/>
            <c:invertIfNegative val="0"/>
            <c:bubble3D val="0"/>
            <c:spPr>
              <a:solidFill>
                <a:schemeClr val="accent2"/>
              </a:solidFill>
            </c:spPr>
            <c:extLst>
              <c:ext xmlns:c16="http://schemas.microsoft.com/office/drawing/2014/chart" uri="{C3380CC4-5D6E-409C-BE32-E72D297353CC}">
                <c16:uniqueId val="{00000001-33D6-47E1-A360-74520E259114}"/>
              </c:ext>
            </c:extLst>
          </c:dPt>
          <c:dPt>
            <c:idx val="5"/>
            <c:invertIfNegative val="0"/>
            <c:bubble3D val="0"/>
            <c:spPr>
              <a:solidFill>
                <a:schemeClr val="accent2"/>
              </a:solidFill>
            </c:spPr>
            <c:extLst>
              <c:ext xmlns:c16="http://schemas.microsoft.com/office/drawing/2014/chart" uri="{C3380CC4-5D6E-409C-BE32-E72D297353CC}">
                <c16:uniqueId val="{00000003-33D6-47E1-A360-74520E259114}"/>
              </c:ext>
            </c:extLst>
          </c:dPt>
          <c:dPt>
            <c:idx val="6"/>
            <c:invertIfNegative val="0"/>
            <c:bubble3D val="0"/>
            <c:spPr>
              <a:solidFill>
                <a:schemeClr val="accent2"/>
              </a:solidFill>
            </c:spPr>
            <c:extLst>
              <c:ext xmlns:c16="http://schemas.microsoft.com/office/drawing/2014/chart" uri="{C3380CC4-5D6E-409C-BE32-E72D297353CC}">
                <c16:uniqueId val="{00000005-33D6-47E1-A360-74520E259114}"/>
              </c:ext>
            </c:extLst>
          </c:dPt>
          <c:dPt>
            <c:idx val="7"/>
            <c:invertIfNegative val="0"/>
            <c:bubble3D val="0"/>
            <c:spPr>
              <a:solidFill>
                <a:schemeClr val="accent2"/>
              </a:solidFill>
            </c:spPr>
            <c:extLst>
              <c:ext xmlns:c16="http://schemas.microsoft.com/office/drawing/2014/chart" uri="{C3380CC4-5D6E-409C-BE32-E72D297353CC}">
                <c16:uniqueId val="{00000007-33D6-47E1-A360-74520E259114}"/>
              </c:ext>
            </c:extLst>
          </c:dPt>
          <c:dPt>
            <c:idx val="8"/>
            <c:invertIfNegative val="0"/>
            <c:bubble3D val="0"/>
            <c:spPr>
              <a:solidFill>
                <a:schemeClr val="accent2"/>
              </a:solidFill>
            </c:spPr>
            <c:extLst>
              <c:ext xmlns:c16="http://schemas.microsoft.com/office/drawing/2014/chart" uri="{C3380CC4-5D6E-409C-BE32-E72D297353CC}">
                <c16:uniqueId val="{00000009-33D6-47E1-A360-74520E259114}"/>
              </c:ext>
            </c:extLst>
          </c:dPt>
          <c:dPt>
            <c:idx val="9"/>
            <c:invertIfNegative val="0"/>
            <c:bubble3D val="0"/>
            <c:spPr>
              <a:solidFill>
                <a:schemeClr val="accent2"/>
              </a:solidFill>
            </c:spPr>
            <c:extLst>
              <c:ext xmlns:c16="http://schemas.microsoft.com/office/drawing/2014/chart" uri="{C3380CC4-5D6E-409C-BE32-E72D297353CC}">
                <c16:uniqueId val="{0000000B-33D6-47E1-A360-74520E259114}"/>
              </c:ext>
            </c:extLst>
          </c:dPt>
          <c:dPt>
            <c:idx val="10"/>
            <c:invertIfNegative val="0"/>
            <c:bubble3D val="0"/>
            <c:spPr>
              <a:solidFill>
                <a:schemeClr val="accent2"/>
              </a:solidFill>
            </c:spPr>
            <c:extLst>
              <c:ext xmlns:c16="http://schemas.microsoft.com/office/drawing/2014/chart" uri="{C3380CC4-5D6E-409C-BE32-E72D297353CC}">
                <c16:uniqueId val="{0000000D-33D6-47E1-A360-74520E259114}"/>
              </c:ext>
            </c:extLst>
          </c:dPt>
          <c:dPt>
            <c:idx val="11"/>
            <c:invertIfNegative val="0"/>
            <c:bubble3D val="0"/>
            <c:spPr>
              <a:solidFill>
                <a:schemeClr val="accent2"/>
              </a:solidFill>
              <a:ln>
                <a:solidFill>
                  <a:schemeClr val="accent1"/>
                </a:solidFill>
              </a:ln>
            </c:spPr>
            <c:extLst>
              <c:ext xmlns:c16="http://schemas.microsoft.com/office/drawing/2014/chart" uri="{C3380CC4-5D6E-409C-BE32-E72D297353CC}">
                <c16:uniqueId val="{0000000F-33D6-47E1-A360-74520E259114}"/>
              </c:ext>
            </c:extLst>
          </c:dPt>
          <c:dPt>
            <c:idx val="12"/>
            <c:invertIfNegative val="0"/>
            <c:bubble3D val="0"/>
            <c:spPr>
              <a:solidFill>
                <a:schemeClr val="accent2"/>
              </a:solidFill>
            </c:spPr>
            <c:extLst>
              <c:ext xmlns:c16="http://schemas.microsoft.com/office/drawing/2014/chart" uri="{C3380CC4-5D6E-409C-BE32-E72D297353CC}">
                <c16:uniqueId val="{00000011-33D6-47E1-A360-74520E259114}"/>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Sagadahoc'!$B$24:$B$41</c:f>
              <c:numCache>
                <c:formatCode>#,##0</c:formatCode>
                <c:ptCount val="18"/>
                <c:pt idx="0">
                  <c:v>1794</c:v>
                </c:pt>
                <c:pt idx="1">
                  <c:v>1985</c:v>
                </c:pt>
                <c:pt idx="2">
                  <c:v>1730</c:v>
                </c:pt>
                <c:pt idx="3">
                  <c:v>1835</c:v>
                </c:pt>
                <c:pt idx="4">
                  <c:v>1561</c:v>
                </c:pt>
                <c:pt idx="5">
                  <c:v>1916</c:v>
                </c:pt>
                <c:pt idx="6">
                  <c:v>2095</c:v>
                </c:pt>
                <c:pt idx="7">
                  <c:v>1855</c:v>
                </c:pt>
                <c:pt idx="8">
                  <c:v>2089</c:v>
                </c:pt>
                <c:pt idx="9">
                  <c:v>2357</c:v>
                </c:pt>
                <c:pt idx="10">
                  <c:v>2687</c:v>
                </c:pt>
                <c:pt idx="11">
                  <c:v>3131</c:v>
                </c:pt>
                <c:pt idx="12">
                  <c:v>2689</c:v>
                </c:pt>
                <c:pt idx="13">
                  <c:v>2621</c:v>
                </c:pt>
                <c:pt idx="14">
                  <c:v>2036</c:v>
                </c:pt>
                <c:pt idx="15">
                  <c:v>1365</c:v>
                </c:pt>
                <c:pt idx="16" formatCode="General">
                  <c:v>752</c:v>
                </c:pt>
                <c:pt idx="17" formatCode="General">
                  <c:v>954</c:v>
                </c:pt>
              </c:numCache>
            </c:numRef>
          </c:val>
          <c:extLst>
            <c:ext xmlns:c16="http://schemas.microsoft.com/office/drawing/2014/chart" uri="{C3380CC4-5D6E-409C-BE32-E72D297353CC}">
              <c16:uniqueId val="{00000012-33D6-47E1-A360-74520E259114}"/>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l"/>
        <c:minorGridlines>
          <c:spPr>
            <a:ln w="9525" cap="flat" cmpd="sng" algn="ctr">
              <a:noFill/>
              <a:round/>
            </a:ln>
            <a:effectLst/>
          </c:spPr>
        </c:minorGridlines>
        <c:numFmt formatCode="General" sourceLinked="1"/>
        <c:majorTickMark val="none"/>
        <c:minorTickMark val="none"/>
        <c:tickLblPos val="none"/>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a:t>
                </a:r>
                <a:r>
                  <a:rPr lang="en-US" b="1" baseline="0">
                    <a:solidFill>
                      <a:schemeClr val="tx1">
                        <a:lumMod val="85000"/>
                        <a:lumOff val="15000"/>
                      </a:schemeClr>
                    </a:solidFill>
                  </a:rPr>
                  <a:t> in 2019</a:t>
                </a:r>
                <a:endParaRPr lang="en-US" b="1">
                  <a:solidFill>
                    <a:schemeClr val="tx1">
                      <a:lumMod val="85000"/>
                      <a:lumOff val="15000"/>
                    </a:schemeClr>
                  </a:solidFill>
                </a:endParaRPr>
              </a:p>
            </c:rich>
          </c:tx>
          <c:layout>
            <c:manualLayout>
              <c:xMode val="edge"/>
              <c:yMode val="edge"/>
              <c:x val="5.2106299212598413E-2"/>
              <c:y val="0.92615117189298701"/>
            </c:manualLayout>
          </c:layout>
          <c:overlay val="0"/>
          <c:spPr>
            <a:noFill/>
            <a:ln>
              <a:noFill/>
            </a:ln>
            <a:effectLst/>
          </c:spPr>
        </c:title>
        <c:numFmt formatCode="#,##0" sourceLinked="1"/>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c:spPr>
    </c:plotArea>
    <c:plotVisOnly val="1"/>
    <c:dispBlanksAs val="gap"/>
    <c:showDLblsOverMax val="0"/>
    <c:extLst/>
  </c:chart>
  <c:spPr>
    <a:no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Firearm deaths per 100,000 population</a:t>
            </a:r>
          </a:p>
        </c:rich>
      </c:tx>
      <c:layout/>
      <c:overlay val="0"/>
    </c:title>
    <c:autoTitleDeleted val="0"/>
    <c:plotArea>
      <c:layout/>
      <c:barChart>
        <c:barDir val="col"/>
        <c:grouping val="clustered"/>
        <c:varyColors val="0"/>
        <c:ser>
          <c:idx val="0"/>
          <c:order val="0"/>
          <c:tx>
            <c:strRef>
              <c:f>'Indicator Tables'!$H$26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D1B1-4797-9E10-036B65789904}"/>
              </c:ext>
            </c:extLst>
          </c:dPt>
          <c:dPt>
            <c:idx val="1"/>
            <c:invertIfNegative val="0"/>
            <c:bubble3D val="0"/>
            <c:spPr>
              <a:solidFill>
                <a:srgbClr val="3D6E6F"/>
              </a:solidFill>
            </c:spPr>
            <c:extLst>
              <c:ext xmlns:c16="http://schemas.microsoft.com/office/drawing/2014/chart" uri="{C3380CC4-5D6E-409C-BE32-E72D297353CC}">
                <c16:uniqueId val="{00000003-D1B1-4797-9E10-036B65789904}"/>
              </c:ext>
            </c:extLst>
          </c:dPt>
          <c:dPt>
            <c:idx val="2"/>
            <c:invertIfNegative val="0"/>
            <c:bubble3D val="0"/>
            <c:spPr>
              <a:solidFill>
                <a:srgbClr val="A2ADB1"/>
              </a:solidFill>
            </c:spPr>
            <c:extLst>
              <c:ext xmlns:c16="http://schemas.microsoft.com/office/drawing/2014/chart" uri="{C3380CC4-5D6E-409C-BE32-E72D297353CC}">
                <c16:uniqueId val="{00000005-D1B1-4797-9E10-036B65789904}"/>
              </c:ext>
            </c:extLst>
          </c:dPt>
          <c:dPt>
            <c:idx val="3"/>
            <c:invertIfNegative val="0"/>
            <c:bubble3D val="0"/>
            <c:spPr>
              <a:solidFill>
                <a:srgbClr val="A2ADB1"/>
              </a:solidFill>
            </c:spPr>
            <c:extLst>
              <c:ext xmlns:c16="http://schemas.microsoft.com/office/drawing/2014/chart" uri="{C3380CC4-5D6E-409C-BE32-E72D297353CC}">
                <c16:uniqueId val="{00000007-D1B1-4797-9E10-036B6578990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Tables'!$M$26:$P$26</c:f>
              <c:strCache>
                <c:ptCount val="4"/>
                <c:pt idx="0">
                  <c:v>2007-2011
Sagadahoc County</c:v>
                </c:pt>
                <c:pt idx="1">
                  <c:v>2015-2019
Sagadahoc County</c:v>
                </c:pt>
                <c:pt idx="2">
                  <c:v>2015-2019
Maine</c:v>
                </c:pt>
                <c:pt idx="3">
                  <c:v>2019
U.S.</c:v>
                </c:pt>
              </c:strCache>
            </c:strRef>
          </c:cat>
          <c:val>
            <c:numRef>
              <c:f>'Indicator Tables'!$I$26:$L$26</c:f>
              <c:numCache>
                <c:formatCode>General</c:formatCode>
                <c:ptCount val="4"/>
                <c:pt idx="0">
                  <c:v>6</c:v>
                </c:pt>
                <c:pt idx="1">
                  <c:v>15.8</c:v>
                </c:pt>
                <c:pt idx="2">
                  <c:v>10.4</c:v>
                </c:pt>
                <c:pt idx="3">
                  <c:v>11.9</c:v>
                </c:pt>
              </c:numCache>
            </c:numRef>
          </c:val>
          <c:extLst>
            <c:ext xmlns:c16="http://schemas.microsoft.com/office/drawing/2014/chart" uri="{C3380CC4-5D6E-409C-BE32-E72D297353CC}">
              <c16:uniqueId val="{00000008-D1B1-4797-9E10-036B65789904}"/>
            </c:ext>
          </c:extLst>
        </c:ser>
        <c:dLbls>
          <c:dLblPos val="outEnd"/>
          <c:showLegendKey val="0"/>
          <c:showVal val="1"/>
          <c:showCatName val="0"/>
          <c:showSerName val="0"/>
          <c:showPercent val="0"/>
          <c:showBubbleSize val="0"/>
        </c:dLbls>
        <c:gapWidth val="150"/>
        <c:axId val="1056746863"/>
        <c:axId val="1056746447"/>
      </c:barChart>
      <c:catAx>
        <c:axId val="1056746863"/>
        <c:scaling>
          <c:orientation val="minMax"/>
        </c:scaling>
        <c:delete val="0"/>
        <c:axPos val="b"/>
        <c:numFmt formatCode="General" sourceLinked="1"/>
        <c:majorTickMark val="out"/>
        <c:minorTickMark val="none"/>
        <c:tickLblPos val="nextTo"/>
        <c:crossAx val="1056746447"/>
        <c:crosses val="autoZero"/>
        <c:auto val="1"/>
        <c:lblAlgn val="ctr"/>
        <c:lblOffset val="100"/>
        <c:noMultiLvlLbl val="0"/>
      </c:catAx>
      <c:valAx>
        <c:axId val="1056746447"/>
        <c:scaling>
          <c:orientation val="minMax"/>
        </c:scaling>
        <c:delete val="1"/>
        <c:axPos val="l"/>
        <c:numFmt formatCode="General" sourceLinked="1"/>
        <c:majorTickMark val="out"/>
        <c:minorTickMark val="none"/>
        <c:tickLblPos val="nextTo"/>
        <c:crossAx val="105674686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Suicide deaths per 100,000 population</a:t>
            </a:r>
          </a:p>
        </c:rich>
      </c:tx>
      <c:layout/>
      <c:overlay val="0"/>
    </c:title>
    <c:autoTitleDeleted val="0"/>
    <c:plotArea>
      <c:layout/>
      <c:barChart>
        <c:barDir val="col"/>
        <c:grouping val="clustered"/>
        <c:varyColors val="0"/>
        <c:ser>
          <c:idx val="0"/>
          <c:order val="0"/>
          <c:tx>
            <c:strRef>
              <c:f>'Indicator Tables'!$H$27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413-4022-B6C7-6B4492741F33}"/>
              </c:ext>
            </c:extLst>
          </c:dPt>
          <c:dPt>
            <c:idx val="1"/>
            <c:invertIfNegative val="0"/>
            <c:bubble3D val="0"/>
            <c:spPr>
              <a:solidFill>
                <a:srgbClr val="3D6E6F"/>
              </a:solidFill>
            </c:spPr>
            <c:extLst>
              <c:ext xmlns:c16="http://schemas.microsoft.com/office/drawing/2014/chart" uri="{C3380CC4-5D6E-409C-BE32-E72D297353CC}">
                <c16:uniqueId val="{00000003-7413-4022-B6C7-6B4492741F33}"/>
              </c:ext>
            </c:extLst>
          </c:dPt>
          <c:dPt>
            <c:idx val="2"/>
            <c:invertIfNegative val="0"/>
            <c:bubble3D val="0"/>
            <c:spPr>
              <a:solidFill>
                <a:srgbClr val="A2ADB1"/>
              </a:solidFill>
            </c:spPr>
            <c:extLst>
              <c:ext xmlns:c16="http://schemas.microsoft.com/office/drawing/2014/chart" uri="{C3380CC4-5D6E-409C-BE32-E72D297353CC}">
                <c16:uniqueId val="{00000005-7413-4022-B6C7-6B4492741F33}"/>
              </c:ext>
            </c:extLst>
          </c:dPt>
          <c:dPt>
            <c:idx val="3"/>
            <c:invertIfNegative val="0"/>
            <c:bubble3D val="0"/>
            <c:spPr>
              <a:solidFill>
                <a:srgbClr val="A2ADB1"/>
              </a:solidFill>
            </c:spPr>
            <c:extLst>
              <c:ext xmlns:c16="http://schemas.microsoft.com/office/drawing/2014/chart" uri="{C3380CC4-5D6E-409C-BE32-E72D297353CC}">
                <c16:uniqueId val="{00000007-7413-4022-B6C7-6B4492741F3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Tables'!$M$27:$P$27</c:f>
              <c:strCache>
                <c:ptCount val="4"/>
                <c:pt idx="0">
                  <c:v>2007-2011
Sagadahoc County</c:v>
                </c:pt>
                <c:pt idx="1">
                  <c:v>2015-2019
Sagadahoc County</c:v>
                </c:pt>
                <c:pt idx="2">
                  <c:v>2015-2019
Maine</c:v>
                </c:pt>
                <c:pt idx="3">
                  <c:v>2019
U.S.</c:v>
                </c:pt>
              </c:strCache>
            </c:strRef>
          </c:cat>
          <c:val>
            <c:numRef>
              <c:f>'Indicator Tables'!$I$27:$L$27</c:f>
              <c:numCache>
                <c:formatCode>General</c:formatCode>
                <c:ptCount val="4"/>
                <c:pt idx="0">
                  <c:v>12.5</c:v>
                </c:pt>
                <c:pt idx="1">
                  <c:v>23.9</c:v>
                </c:pt>
                <c:pt idx="2">
                  <c:v>17.7</c:v>
                </c:pt>
                <c:pt idx="3">
                  <c:v>13.9</c:v>
                </c:pt>
              </c:numCache>
            </c:numRef>
          </c:val>
          <c:extLst>
            <c:ext xmlns:c16="http://schemas.microsoft.com/office/drawing/2014/chart" uri="{C3380CC4-5D6E-409C-BE32-E72D297353CC}">
              <c16:uniqueId val="{00000008-7413-4022-B6C7-6B4492741F33}"/>
            </c:ext>
          </c:extLst>
        </c:ser>
        <c:dLbls>
          <c:dLblPos val="outEnd"/>
          <c:showLegendKey val="0"/>
          <c:showVal val="1"/>
          <c:showCatName val="0"/>
          <c:showSerName val="0"/>
          <c:showPercent val="0"/>
          <c:showBubbleSize val="0"/>
        </c:dLbls>
        <c:gapWidth val="150"/>
        <c:axId val="1056744367"/>
        <c:axId val="1131843727"/>
      </c:barChart>
      <c:catAx>
        <c:axId val="1056744367"/>
        <c:scaling>
          <c:orientation val="minMax"/>
        </c:scaling>
        <c:delete val="0"/>
        <c:axPos val="b"/>
        <c:numFmt formatCode="General" sourceLinked="1"/>
        <c:majorTickMark val="out"/>
        <c:minorTickMark val="none"/>
        <c:tickLblPos val="nextTo"/>
        <c:crossAx val="1131843727"/>
        <c:crosses val="autoZero"/>
        <c:auto val="1"/>
        <c:lblAlgn val="ctr"/>
        <c:lblOffset val="100"/>
        <c:noMultiLvlLbl val="0"/>
      </c:catAx>
      <c:valAx>
        <c:axId val="1131843727"/>
        <c:scaling>
          <c:orientation val="minMax"/>
        </c:scaling>
        <c:delete val="1"/>
        <c:axPos val="l"/>
        <c:numFmt formatCode="General" sourceLinked="1"/>
        <c:majorTickMark val="out"/>
        <c:minorTickMark val="none"/>
        <c:tickLblPos val="nextTo"/>
        <c:crossAx val="105674436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Intentional self-injury (high school students)</a:t>
            </a:r>
          </a:p>
        </c:rich>
      </c:tx>
      <c:layout/>
      <c:overlay val="0"/>
    </c:title>
    <c:autoTitleDeleted val="0"/>
    <c:plotArea>
      <c:layout>
        <c:manualLayout>
          <c:layoutTarget val="inner"/>
          <c:xMode val="edge"/>
          <c:yMode val="edge"/>
          <c:x val="1.9047619047619049E-2"/>
          <c:y val="0.10993066491688538"/>
          <c:w val="0.96507936507936509"/>
          <c:h val="0.77502252843394581"/>
        </c:manualLayout>
      </c:layout>
      <c:barChart>
        <c:barDir val="col"/>
        <c:grouping val="clustered"/>
        <c:varyColors val="0"/>
        <c:ser>
          <c:idx val="0"/>
          <c:order val="0"/>
          <c:tx>
            <c:strRef>
              <c:f>'Indicator Tables'!$H$29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EF1A-4AAF-89DC-8BB4E43B6BE5}"/>
              </c:ext>
            </c:extLst>
          </c:dPt>
          <c:dPt>
            <c:idx val="1"/>
            <c:invertIfNegative val="0"/>
            <c:bubble3D val="0"/>
            <c:spPr>
              <a:solidFill>
                <a:srgbClr val="3D6E6F"/>
              </a:solidFill>
            </c:spPr>
            <c:extLst>
              <c:ext xmlns:c16="http://schemas.microsoft.com/office/drawing/2014/chart" uri="{C3380CC4-5D6E-409C-BE32-E72D297353CC}">
                <c16:uniqueId val="{00000003-EF1A-4AAF-89DC-8BB4E43B6BE5}"/>
              </c:ext>
            </c:extLst>
          </c:dPt>
          <c:dPt>
            <c:idx val="2"/>
            <c:invertIfNegative val="0"/>
            <c:bubble3D val="0"/>
            <c:spPr>
              <a:solidFill>
                <a:srgbClr val="A2ADB1"/>
              </a:solidFill>
            </c:spPr>
            <c:extLst>
              <c:ext xmlns:c16="http://schemas.microsoft.com/office/drawing/2014/chart" uri="{C3380CC4-5D6E-409C-BE32-E72D297353CC}">
                <c16:uniqueId val="{00000005-EF1A-4AAF-89DC-8BB4E43B6BE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Tables'!$M$29:$O$29</c:f>
              <c:strCache>
                <c:ptCount val="3"/>
                <c:pt idx="0">
                  <c:v>2017
Sagadahoc County</c:v>
                </c:pt>
                <c:pt idx="1">
                  <c:v>2019
Sagadahoc County</c:v>
                </c:pt>
                <c:pt idx="2">
                  <c:v>2019
Maine</c:v>
                </c:pt>
              </c:strCache>
            </c:strRef>
          </c:cat>
          <c:val>
            <c:numRef>
              <c:f>'Indicator Tables'!$I$29:$K$29</c:f>
              <c:numCache>
                <c:formatCode>0.0%</c:formatCode>
                <c:ptCount val="3"/>
                <c:pt idx="0">
                  <c:v>0.19</c:v>
                </c:pt>
                <c:pt idx="1">
                  <c:v>0.22</c:v>
                </c:pt>
                <c:pt idx="2">
                  <c:v>0.187</c:v>
                </c:pt>
              </c:numCache>
            </c:numRef>
          </c:val>
          <c:extLst>
            <c:ext xmlns:c16="http://schemas.microsoft.com/office/drawing/2014/chart" uri="{C3380CC4-5D6E-409C-BE32-E72D297353CC}">
              <c16:uniqueId val="{00000006-EF1A-4AAF-89DC-8BB4E43B6BE5}"/>
            </c:ext>
          </c:extLst>
        </c:ser>
        <c:dLbls>
          <c:dLblPos val="outEnd"/>
          <c:showLegendKey val="0"/>
          <c:showVal val="1"/>
          <c:showCatName val="0"/>
          <c:showSerName val="0"/>
          <c:showPercent val="0"/>
          <c:showBubbleSize val="0"/>
        </c:dLbls>
        <c:gapWidth val="150"/>
        <c:axId val="1131843727"/>
        <c:axId val="1056744367"/>
      </c:barChart>
      <c:catAx>
        <c:axId val="1131843727"/>
        <c:scaling>
          <c:orientation val="minMax"/>
        </c:scaling>
        <c:delete val="0"/>
        <c:axPos val="b"/>
        <c:numFmt formatCode="General" sourceLinked="1"/>
        <c:majorTickMark val="out"/>
        <c:minorTickMark val="none"/>
        <c:tickLblPos val="nextTo"/>
        <c:crossAx val="1056744367"/>
        <c:crosses val="autoZero"/>
        <c:auto val="1"/>
        <c:lblAlgn val="ctr"/>
        <c:lblOffset val="100"/>
        <c:noMultiLvlLbl val="0"/>
      </c:catAx>
      <c:valAx>
        <c:axId val="1056744367"/>
        <c:scaling>
          <c:orientation val="minMax"/>
          <c:max val="0.30000000000000004"/>
          <c:min val="0"/>
        </c:scaling>
        <c:delete val="1"/>
        <c:axPos val="l"/>
        <c:numFmt formatCode="0.0%" sourceLinked="1"/>
        <c:majorTickMark val="out"/>
        <c:minorTickMark val="none"/>
        <c:tickLblPos val="nextTo"/>
        <c:crossAx val="113184372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Intentional self-injury (middle school students)</a:t>
            </a:r>
          </a:p>
        </c:rich>
      </c:tx>
      <c:layout/>
      <c:overlay val="0"/>
    </c:title>
    <c:autoTitleDeleted val="0"/>
    <c:plotArea>
      <c:layout/>
      <c:barChart>
        <c:barDir val="col"/>
        <c:grouping val="clustered"/>
        <c:varyColors val="0"/>
        <c:ser>
          <c:idx val="0"/>
          <c:order val="0"/>
          <c:tx>
            <c:strRef>
              <c:f>'Indicator Tables'!$H$30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B55-4FC1-A0A5-3FC42B83DF63}"/>
              </c:ext>
            </c:extLst>
          </c:dPt>
          <c:dPt>
            <c:idx val="1"/>
            <c:invertIfNegative val="0"/>
            <c:bubble3D val="0"/>
            <c:spPr>
              <a:solidFill>
                <a:srgbClr val="3D6E6F"/>
              </a:solidFill>
            </c:spPr>
            <c:extLst>
              <c:ext xmlns:c16="http://schemas.microsoft.com/office/drawing/2014/chart" uri="{C3380CC4-5D6E-409C-BE32-E72D297353CC}">
                <c16:uniqueId val="{00000003-AB55-4FC1-A0A5-3FC42B83DF63}"/>
              </c:ext>
            </c:extLst>
          </c:dPt>
          <c:dPt>
            <c:idx val="2"/>
            <c:invertIfNegative val="0"/>
            <c:bubble3D val="0"/>
            <c:spPr>
              <a:solidFill>
                <a:srgbClr val="A2ADB1"/>
              </a:solidFill>
            </c:spPr>
            <c:extLst>
              <c:ext xmlns:c16="http://schemas.microsoft.com/office/drawing/2014/chart" uri="{C3380CC4-5D6E-409C-BE32-E72D297353CC}">
                <c16:uniqueId val="{00000005-AB55-4FC1-A0A5-3FC42B83DF6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Tables'!$M$30:$O$30</c:f>
              <c:strCache>
                <c:ptCount val="3"/>
                <c:pt idx="0">
                  <c:v>2017
Sagadahoc County</c:v>
                </c:pt>
                <c:pt idx="1">
                  <c:v>2019
Sagadahoc County</c:v>
                </c:pt>
                <c:pt idx="2">
                  <c:v>2019
Maine</c:v>
                </c:pt>
              </c:strCache>
            </c:strRef>
          </c:cat>
          <c:val>
            <c:numRef>
              <c:f>'Indicator Tables'!$I$30:$K$30</c:f>
              <c:numCache>
                <c:formatCode>0.0%</c:formatCode>
                <c:ptCount val="3"/>
                <c:pt idx="0">
                  <c:v>0.17499999999999999</c:v>
                </c:pt>
                <c:pt idx="1">
                  <c:v>0.22600000000000001</c:v>
                </c:pt>
                <c:pt idx="2">
                  <c:v>0.189</c:v>
                </c:pt>
              </c:numCache>
            </c:numRef>
          </c:val>
          <c:extLst>
            <c:ext xmlns:c16="http://schemas.microsoft.com/office/drawing/2014/chart" uri="{C3380CC4-5D6E-409C-BE32-E72D297353CC}">
              <c16:uniqueId val="{00000006-AB55-4FC1-A0A5-3FC42B83DF63}"/>
            </c:ext>
          </c:extLst>
        </c:ser>
        <c:dLbls>
          <c:dLblPos val="outEnd"/>
          <c:showLegendKey val="0"/>
          <c:showVal val="1"/>
          <c:showCatName val="0"/>
          <c:showSerName val="0"/>
          <c:showPercent val="0"/>
          <c:showBubbleSize val="0"/>
        </c:dLbls>
        <c:gapWidth val="150"/>
        <c:axId val="643341951"/>
        <c:axId val="643342367"/>
      </c:barChart>
      <c:catAx>
        <c:axId val="643341951"/>
        <c:scaling>
          <c:orientation val="minMax"/>
        </c:scaling>
        <c:delete val="0"/>
        <c:axPos val="b"/>
        <c:numFmt formatCode="General" sourceLinked="1"/>
        <c:majorTickMark val="out"/>
        <c:minorTickMark val="none"/>
        <c:tickLblPos val="nextTo"/>
        <c:crossAx val="643342367"/>
        <c:crosses val="autoZero"/>
        <c:auto val="1"/>
        <c:lblAlgn val="ctr"/>
        <c:lblOffset val="100"/>
        <c:noMultiLvlLbl val="0"/>
      </c:catAx>
      <c:valAx>
        <c:axId val="643342367"/>
        <c:scaling>
          <c:orientation val="minMax"/>
        </c:scaling>
        <c:delete val="1"/>
        <c:axPos val="l"/>
        <c:numFmt formatCode="0.0%" sourceLinked="1"/>
        <c:majorTickMark val="out"/>
        <c:minorTickMark val="none"/>
        <c:tickLblPos val="nextTo"/>
        <c:crossAx val="64334195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a:t>Bullying on school property (high school students)</a:t>
            </a:r>
          </a:p>
        </c:rich>
      </c:tx>
      <c:layout>
        <c:manualLayout>
          <c:xMode val="edge"/>
          <c:yMode val="edge"/>
          <c:x val="0.15848484848484848"/>
          <c:y val="2.1207238132951969E-2"/>
        </c:manualLayout>
      </c:layout>
      <c:overlay val="0"/>
    </c:title>
    <c:autoTitleDeleted val="0"/>
    <c:plotArea>
      <c:layout>
        <c:manualLayout>
          <c:layoutTarget val="inner"/>
          <c:xMode val="edge"/>
          <c:yMode val="edge"/>
          <c:x val="0.13613238686073331"/>
          <c:y val="9.8457033148634202E-2"/>
          <c:w val="0.83608983536148895"/>
          <c:h val="0.76754034217944977"/>
        </c:manualLayout>
      </c:layout>
      <c:barChart>
        <c:barDir val="col"/>
        <c:grouping val="clustered"/>
        <c:varyColors val="0"/>
        <c:ser>
          <c:idx val="0"/>
          <c:order val="0"/>
          <c:tx>
            <c:strRef>
              <c:f>'Indicator Tables'!$H$28</c:f>
              <c:strCache>
                <c:ptCount val="1"/>
                <c:pt idx="0">
                  <c:v>N/A</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1-6624-4414-94E9-20BE92BE95A7}"/>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Tables'!$O$28</c:f>
              <c:strCache>
                <c:ptCount val="1"/>
                <c:pt idx="0">
                  <c:v>2019
Maine</c:v>
                </c:pt>
              </c:strCache>
              <c:extLst/>
            </c:strRef>
          </c:cat>
          <c:val>
            <c:numRef>
              <c:f>'Indicator Tables'!$K$28</c:f>
              <c:numCache>
                <c:formatCode>0.0%</c:formatCode>
                <c:ptCount val="1"/>
                <c:pt idx="0">
                  <c:v>0.23300000000000001</c:v>
                </c:pt>
              </c:numCache>
              <c:extLst/>
            </c:numRef>
          </c:val>
          <c:extLst>
            <c:ext xmlns:c16="http://schemas.microsoft.com/office/drawing/2014/chart" uri="{C3380CC4-5D6E-409C-BE32-E72D297353CC}">
              <c16:uniqueId val="{00000002-6624-4414-94E9-20BE92BE95A7}"/>
            </c:ext>
          </c:extLst>
        </c:ser>
        <c:dLbls>
          <c:dLblPos val="outEnd"/>
          <c:showLegendKey val="0"/>
          <c:showVal val="1"/>
          <c:showCatName val="0"/>
          <c:showSerName val="0"/>
          <c:showPercent val="0"/>
          <c:showBubbleSize val="0"/>
        </c:dLbls>
        <c:gapWidth val="200"/>
        <c:axId val="1311855807"/>
        <c:axId val="358979775"/>
      </c:barChart>
      <c:catAx>
        <c:axId val="1311855807"/>
        <c:scaling>
          <c:orientation val="minMax"/>
        </c:scaling>
        <c:delete val="0"/>
        <c:axPos val="b"/>
        <c:numFmt formatCode="General" sourceLinked="1"/>
        <c:majorTickMark val="out"/>
        <c:minorTickMark val="none"/>
        <c:tickLblPos val="nextTo"/>
        <c:crossAx val="358979775"/>
        <c:crosses val="autoZero"/>
        <c:auto val="1"/>
        <c:lblAlgn val="ctr"/>
        <c:lblOffset val="100"/>
        <c:noMultiLvlLbl val="0"/>
      </c:catAx>
      <c:valAx>
        <c:axId val="358979775"/>
        <c:scaling>
          <c:orientation val="minMax"/>
          <c:max val="0.4"/>
          <c:min val="0"/>
        </c:scaling>
        <c:delete val="1"/>
        <c:axPos val="l"/>
        <c:numFmt formatCode="0.0%" sourceLinked="1"/>
        <c:majorTickMark val="out"/>
        <c:minorTickMark val="none"/>
        <c:tickLblPos val="nextTo"/>
        <c:crossAx val="1311855807"/>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40" dirty="0"/>
              <a:t>Bullying</a:t>
            </a:r>
            <a:r>
              <a:rPr lang="en-US" sz="1440" baseline="0" dirty="0"/>
              <a:t> on School property (high school students)</a:t>
            </a:r>
            <a:endParaRPr lang="en-US" sz="1440" dirty="0"/>
          </a:p>
        </c:rich>
      </c:tx>
      <c:layout/>
      <c:overlay val="0"/>
    </c:title>
    <c:autoTitleDeleted val="0"/>
    <c:plotArea>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Lit>
              <c:formatCode>General</c:formatCode>
              <c:ptCount val="5"/>
              <c:pt idx="0">
                <c:v>2011</c:v>
              </c:pt>
              <c:pt idx="1">
                <c:v>2013</c:v>
              </c:pt>
              <c:pt idx="2">
                <c:v>2015</c:v>
              </c:pt>
              <c:pt idx="3">
                <c:v>2017</c:v>
              </c:pt>
              <c:pt idx="4">
                <c:v>2019</c:v>
              </c:pt>
            </c:numLit>
          </c:cat>
          <c:val>
            <c:numRef>
              <c:f>Trendings!$B$2:$F$2</c:f>
              <c:numCache>
                <c:formatCode>0.0%</c:formatCode>
                <c:ptCount val="5"/>
                <c:pt idx="0">
                  <c:v>0.23799999999999999</c:v>
                </c:pt>
                <c:pt idx="1">
                  <c:v>0.28499999999999998</c:v>
                </c:pt>
                <c:pt idx="2">
                  <c:v>0.26200000000000001</c:v>
                </c:pt>
                <c:pt idx="3">
                  <c:v>0.23100000000000001</c:v>
                </c:pt>
                <c:pt idx="4">
                  <c:v>0.29299999999999998</c:v>
                </c:pt>
              </c:numCache>
            </c:numRef>
          </c:val>
          <c:smooth val="0"/>
          <c:extLst>
            <c:ext xmlns:c16="http://schemas.microsoft.com/office/drawing/2014/chart" uri="{C3380CC4-5D6E-409C-BE32-E72D297353CC}">
              <c16:uniqueId val="{00000000-1773-4F3A-9E64-283008D6FA52}"/>
            </c:ext>
          </c:extLst>
        </c:ser>
        <c:dLbls>
          <c:dLblPos val="t"/>
          <c:showLegendKey val="0"/>
          <c:showVal val="1"/>
          <c:showCatName val="0"/>
          <c:showSerName val="0"/>
          <c:showPercent val="0"/>
          <c:showBubbleSize val="0"/>
        </c:dLbls>
        <c:marker val="1"/>
        <c:smooth val="0"/>
        <c:axId val="3214415"/>
        <c:axId val="535747951"/>
      </c:lineChart>
      <c:catAx>
        <c:axId val="3214415"/>
        <c:scaling>
          <c:orientation val="minMax"/>
        </c:scaling>
        <c:delete val="0"/>
        <c:axPos val="b"/>
        <c:numFmt formatCode="General" sourceLinked="1"/>
        <c:majorTickMark val="out"/>
        <c:minorTickMark val="none"/>
        <c:tickLblPos val="nextTo"/>
        <c:crossAx val="535747951"/>
        <c:crosses val="autoZero"/>
        <c:auto val="1"/>
        <c:lblAlgn val="ctr"/>
        <c:lblOffset val="100"/>
        <c:noMultiLvlLbl val="0"/>
      </c:catAx>
      <c:valAx>
        <c:axId val="535747951"/>
        <c:scaling>
          <c:orientation val="minMax"/>
          <c:max val="0.4"/>
          <c:min val="0"/>
        </c:scaling>
        <c:delete val="1"/>
        <c:axPos val="l"/>
        <c:majorGridlines/>
        <c:numFmt formatCode="0%" sourceLinked="0"/>
        <c:majorTickMark val="out"/>
        <c:minorTickMark val="none"/>
        <c:tickLblPos val="nextTo"/>
        <c:crossAx val="3214415"/>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Mental</a:t>
            </a:r>
            <a:r>
              <a:rPr lang="en-US" b="1" baseline="0" dirty="0">
                <a:solidFill>
                  <a:schemeClr val="tx1"/>
                </a:solidFill>
              </a:rPr>
              <a:t> health emergency department rate per 10,000 population</a:t>
            </a:r>
            <a:endParaRPr lang="en-US" b="1" dirty="0">
              <a:solidFill>
                <a:schemeClr val="tx1"/>
              </a:solidFill>
            </a:endParaRPr>
          </a:p>
        </c:rich>
      </c:tx>
      <c:layout>
        <c:manualLayout>
          <c:xMode val="edge"/>
          <c:yMode val="edge"/>
          <c:x val="0.13131233595800529"/>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3D6E6F"/>
              </a:solidFill>
              <a:ln>
                <a:noFill/>
              </a:ln>
              <a:effectLst/>
            </c:spPr>
            <c:extLst>
              <c:ext xmlns:c16="http://schemas.microsoft.com/office/drawing/2014/chart" uri="{C3380CC4-5D6E-409C-BE32-E72D297353CC}">
                <c16:uniqueId val="{00000002-95F5-45BE-B1F7-C7D70689F84B}"/>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Sheet1!$A$4:$A$5</c:f>
              <c:strCache>
                <c:ptCount val="2"/>
                <c:pt idx="0">
                  <c:v>2016-2018
Sagadahoc County</c:v>
                </c:pt>
                <c:pt idx="1">
                  <c:v>2016-2018
Maine</c:v>
                </c:pt>
              </c:strCache>
            </c:strRef>
          </c:cat>
          <c:val>
            <c:numRef>
              <c:f>Sheet1!$B$4:$B$5</c:f>
              <c:numCache>
                <c:formatCode>General</c:formatCode>
                <c:ptCount val="2"/>
                <c:pt idx="0">
                  <c:v>196.8</c:v>
                </c:pt>
                <c:pt idx="1">
                  <c:v>181.5</c:v>
                </c:pt>
              </c:numCache>
            </c:numRef>
          </c:val>
          <c:extLst>
            <c:ext xmlns:c16="http://schemas.microsoft.com/office/drawing/2014/chart" uri="{C3380CC4-5D6E-409C-BE32-E72D297353CC}">
              <c16:uniqueId val="{00000000-95F5-45BE-B1F7-C7D70689F84B}"/>
            </c:ext>
          </c:extLst>
        </c:ser>
        <c:dLbls>
          <c:dLblPos val="outEnd"/>
          <c:showLegendKey val="0"/>
          <c:showVal val="1"/>
          <c:showCatName val="0"/>
          <c:showSerName val="0"/>
          <c:showPercent val="0"/>
          <c:showBubbleSize val="0"/>
        </c:dLbls>
        <c:gapWidth val="219"/>
        <c:overlap val="-27"/>
        <c:axId val="405224767"/>
        <c:axId val="405222687"/>
      </c:barChart>
      <c:catAx>
        <c:axId val="405224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05222687"/>
        <c:crosses val="autoZero"/>
        <c:auto val="1"/>
        <c:lblAlgn val="ctr"/>
        <c:lblOffset val="100"/>
        <c:noMultiLvlLbl val="0"/>
      </c:catAx>
      <c:valAx>
        <c:axId val="405222687"/>
        <c:scaling>
          <c:orientation val="minMax"/>
          <c:min val="0"/>
        </c:scaling>
        <c:delete val="1"/>
        <c:axPos val="l"/>
        <c:numFmt formatCode="General" sourceLinked="1"/>
        <c:majorTickMark val="none"/>
        <c:minorTickMark val="none"/>
        <c:tickLblPos val="nextTo"/>
        <c:crossAx val="4052247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Binge drinking (high school students)</a:t>
            </a:r>
          </a:p>
        </c:rich>
      </c:tx>
      <c:layout/>
      <c:overlay val="0"/>
    </c:title>
    <c:autoTitleDeleted val="0"/>
    <c:plotArea>
      <c:layout>
        <c:manualLayout>
          <c:layoutTarget val="inner"/>
          <c:xMode val="edge"/>
          <c:yMode val="edge"/>
          <c:x val="3.0864197530864196E-2"/>
          <c:y val="0.12214518324098377"/>
          <c:w val="0.94341563786008231"/>
          <c:h val="0.75002503159327305"/>
        </c:manualLayout>
      </c:layout>
      <c:barChart>
        <c:barDir val="col"/>
        <c:grouping val="clustered"/>
        <c:varyColors val="0"/>
        <c:ser>
          <c:idx val="0"/>
          <c:order val="0"/>
          <c:tx>
            <c:strRef>
              <c:f>'Indicator Tables'!$H$34</c:f>
              <c:strCache>
                <c:ptCount val="1"/>
                <c:pt idx="0">
                  <c:v>N/A</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1-DCFC-4178-B0C2-A9B907450906}"/>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Tables'!$O$34</c:f>
              <c:strCache>
                <c:ptCount val="1"/>
                <c:pt idx="0">
                  <c:v>2019
Maine</c:v>
                </c:pt>
              </c:strCache>
              <c:extLst/>
            </c:strRef>
          </c:cat>
          <c:val>
            <c:numRef>
              <c:f>'Indicator Tables'!$K$34</c:f>
              <c:numCache>
                <c:formatCode>0.0%</c:formatCode>
                <c:ptCount val="1"/>
                <c:pt idx="0">
                  <c:v>8.2000000000000003E-2</c:v>
                </c:pt>
              </c:numCache>
              <c:extLst/>
            </c:numRef>
          </c:val>
          <c:extLst>
            <c:ext xmlns:c16="http://schemas.microsoft.com/office/drawing/2014/chart" uri="{C3380CC4-5D6E-409C-BE32-E72D297353CC}">
              <c16:uniqueId val="{00000002-DCFC-4178-B0C2-A9B907450906}"/>
            </c:ext>
          </c:extLst>
        </c:ser>
        <c:dLbls>
          <c:dLblPos val="outEnd"/>
          <c:showLegendKey val="0"/>
          <c:showVal val="1"/>
          <c:showCatName val="0"/>
          <c:showSerName val="0"/>
          <c:showPercent val="0"/>
          <c:showBubbleSize val="0"/>
        </c:dLbls>
        <c:gapWidth val="250"/>
        <c:axId val="1056744367"/>
        <c:axId val="1131843727"/>
      </c:barChart>
      <c:catAx>
        <c:axId val="1056744367"/>
        <c:scaling>
          <c:orientation val="minMax"/>
        </c:scaling>
        <c:delete val="0"/>
        <c:axPos val="b"/>
        <c:numFmt formatCode="General" sourceLinked="1"/>
        <c:majorTickMark val="out"/>
        <c:minorTickMark val="none"/>
        <c:tickLblPos val="nextTo"/>
        <c:crossAx val="1131843727"/>
        <c:crosses val="autoZero"/>
        <c:auto val="1"/>
        <c:lblAlgn val="ctr"/>
        <c:lblOffset val="100"/>
        <c:noMultiLvlLbl val="0"/>
      </c:catAx>
      <c:valAx>
        <c:axId val="1131843727"/>
        <c:scaling>
          <c:orientation val="minMax"/>
          <c:max val="0.25"/>
          <c:min val="0"/>
        </c:scaling>
        <c:delete val="1"/>
        <c:axPos val="l"/>
        <c:numFmt formatCode="0.0%" sourceLinked="1"/>
        <c:majorTickMark val="out"/>
        <c:minorTickMark val="none"/>
        <c:tickLblPos val="nextTo"/>
        <c:crossAx val="1056744367"/>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40" dirty="0"/>
              <a:t> Binge</a:t>
            </a:r>
            <a:r>
              <a:rPr lang="en-US" sz="1440" baseline="0" dirty="0"/>
              <a:t> drinking (high school students) </a:t>
            </a:r>
            <a:endParaRPr lang="en-US" sz="1440" dirty="0"/>
          </a:p>
        </c:rich>
      </c:tx>
      <c:layout>
        <c:manualLayout>
          <c:xMode val="edge"/>
          <c:yMode val="edge"/>
          <c:x val="0.12581125073447488"/>
          <c:y val="0"/>
        </c:manualLayout>
      </c:layout>
      <c:overlay val="0"/>
    </c:title>
    <c:autoTitleDeleted val="0"/>
    <c:plotArea>
      <c:layout>
        <c:manualLayout>
          <c:layoutTarget val="inner"/>
          <c:xMode val="edge"/>
          <c:yMode val="edge"/>
          <c:x val="5.9889737125599057E-2"/>
          <c:y val="0.13338679887236318"/>
          <c:w val="0.89169975895545261"/>
          <c:h val="0.78180883639545062"/>
        </c:manualLayout>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Lit>
              <c:formatCode>General</c:formatCode>
              <c:ptCount val="4"/>
              <c:pt idx="0">
                <c:v>2011</c:v>
              </c:pt>
              <c:pt idx="1">
                <c:v>2013</c:v>
              </c:pt>
              <c:pt idx="2">
                <c:v>2015</c:v>
              </c:pt>
              <c:pt idx="3">
                <c:v>2019</c:v>
              </c:pt>
            </c:numLit>
          </c:cat>
          <c:val>
            <c:numRef>
              <c:f>Trendings!$B$2:$F$2</c:f>
              <c:numCache>
                <c:formatCode>0.0%</c:formatCode>
                <c:ptCount val="4"/>
                <c:pt idx="0">
                  <c:v>0.16700000000000001</c:v>
                </c:pt>
                <c:pt idx="1">
                  <c:v>0.159</c:v>
                </c:pt>
                <c:pt idx="2">
                  <c:v>0.156</c:v>
                </c:pt>
                <c:pt idx="3">
                  <c:v>7.3999999999999996E-2</c:v>
                </c:pt>
              </c:numCache>
              <c:extLst/>
            </c:numRef>
          </c:val>
          <c:smooth val="0"/>
          <c:extLst>
            <c:ext xmlns:c16="http://schemas.microsoft.com/office/drawing/2014/chart" uri="{C3380CC4-5D6E-409C-BE32-E72D297353CC}">
              <c16:uniqueId val="{00000000-33DC-4CDB-A2F2-2D214D2F4661}"/>
            </c:ext>
          </c:extLst>
        </c:ser>
        <c:dLbls>
          <c:showLegendKey val="0"/>
          <c:showVal val="0"/>
          <c:showCatName val="0"/>
          <c:showSerName val="0"/>
          <c:showPercent val="0"/>
          <c:showBubbleSize val="0"/>
        </c:dLbls>
        <c:marker val="1"/>
        <c:smooth val="0"/>
        <c:axId val="565228959"/>
        <c:axId val="565231039"/>
      </c:lineChart>
      <c:catAx>
        <c:axId val="565228959"/>
        <c:scaling>
          <c:orientation val="minMax"/>
        </c:scaling>
        <c:delete val="0"/>
        <c:axPos val="b"/>
        <c:numFmt formatCode="General" sourceLinked="1"/>
        <c:majorTickMark val="out"/>
        <c:minorTickMark val="none"/>
        <c:tickLblPos val="nextTo"/>
        <c:crossAx val="565231039"/>
        <c:crosses val="autoZero"/>
        <c:auto val="1"/>
        <c:lblAlgn val="ctr"/>
        <c:lblOffset val="100"/>
        <c:noMultiLvlLbl val="0"/>
      </c:catAx>
      <c:valAx>
        <c:axId val="565231039"/>
        <c:scaling>
          <c:orientation val="minMax"/>
          <c:max val="0.25"/>
          <c:min val="0"/>
        </c:scaling>
        <c:delete val="1"/>
        <c:axPos val="l"/>
        <c:majorGridlines/>
        <c:numFmt formatCode="0%" sourceLinked="0"/>
        <c:majorTickMark val="out"/>
        <c:minorTickMark val="none"/>
        <c:tickLblPos val="nextTo"/>
        <c:crossAx val="565228959"/>
        <c:crosses val="autoZero"/>
        <c:crossBetween val="between"/>
        <c:majorUnit val="0.1"/>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e-cigarette use (high school students)</a:t>
            </a:r>
          </a:p>
        </c:rich>
      </c:tx>
      <c:layout/>
      <c:overlay val="0"/>
    </c:title>
    <c:autoTitleDeleted val="0"/>
    <c:plotArea>
      <c:layout/>
      <c:barChart>
        <c:barDir val="col"/>
        <c:grouping val="clustered"/>
        <c:varyColors val="0"/>
        <c:ser>
          <c:idx val="0"/>
          <c:order val="0"/>
          <c:tx>
            <c:strRef>
              <c:f>'Indicator Tables'!$H$36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15F-4F70-90A7-AA3FCF1658E7}"/>
              </c:ext>
            </c:extLst>
          </c:dPt>
          <c:dPt>
            <c:idx val="1"/>
            <c:invertIfNegative val="0"/>
            <c:bubble3D val="0"/>
            <c:spPr>
              <a:solidFill>
                <a:srgbClr val="3D6E6F"/>
              </a:solidFill>
            </c:spPr>
            <c:extLst>
              <c:ext xmlns:c16="http://schemas.microsoft.com/office/drawing/2014/chart" uri="{C3380CC4-5D6E-409C-BE32-E72D297353CC}">
                <c16:uniqueId val="{00000003-715F-4F70-90A7-AA3FCF1658E7}"/>
              </c:ext>
            </c:extLst>
          </c:dPt>
          <c:dPt>
            <c:idx val="2"/>
            <c:invertIfNegative val="0"/>
            <c:bubble3D val="0"/>
            <c:spPr>
              <a:solidFill>
                <a:srgbClr val="A2ADB1"/>
              </a:solidFill>
            </c:spPr>
            <c:extLst>
              <c:ext xmlns:c16="http://schemas.microsoft.com/office/drawing/2014/chart" uri="{C3380CC4-5D6E-409C-BE32-E72D297353CC}">
                <c16:uniqueId val="{00000005-715F-4F70-90A7-AA3FCF1658E7}"/>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Tables'!$M$36:$O$36</c:f>
              <c:strCache>
                <c:ptCount val="3"/>
                <c:pt idx="0">
                  <c:v>2017
Sagadahoc County</c:v>
                </c:pt>
                <c:pt idx="1">
                  <c:v>2019
Sagadahoc County</c:v>
                </c:pt>
                <c:pt idx="2">
                  <c:v>2019
Maine</c:v>
                </c:pt>
              </c:strCache>
            </c:strRef>
          </c:cat>
          <c:val>
            <c:numRef>
              <c:f>'Indicator Tables'!$I$36:$K$36</c:f>
              <c:numCache>
                <c:formatCode>0.0%</c:formatCode>
                <c:ptCount val="3"/>
                <c:pt idx="0">
                  <c:v>0.13200000000000001</c:v>
                </c:pt>
                <c:pt idx="1">
                  <c:v>0.28000000000000003</c:v>
                </c:pt>
                <c:pt idx="2">
                  <c:v>0.28699999999999998</c:v>
                </c:pt>
              </c:numCache>
            </c:numRef>
          </c:val>
          <c:extLst>
            <c:ext xmlns:c16="http://schemas.microsoft.com/office/drawing/2014/chart" uri="{C3380CC4-5D6E-409C-BE32-E72D297353CC}">
              <c16:uniqueId val="{00000006-715F-4F70-90A7-AA3FCF1658E7}"/>
            </c:ext>
          </c:extLst>
        </c:ser>
        <c:dLbls>
          <c:dLblPos val="outEnd"/>
          <c:showLegendKey val="0"/>
          <c:showVal val="1"/>
          <c:showCatName val="0"/>
          <c:showSerName val="0"/>
          <c:showPercent val="0"/>
          <c:showBubbleSize val="0"/>
        </c:dLbls>
        <c:gapWidth val="150"/>
        <c:axId val="1129097407"/>
        <c:axId val="1129092415"/>
      </c:barChart>
      <c:catAx>
        <c:axId val="1129097407"/>
        <c:scaling>
          <c:orientation val="minMax"/>
        </c:scaling>
        <c:delete val="0"/>
        <c:axPos val="b"/>
        <c:numFmt formatCode="General" sourceLinked="1"/>
        <c:majorTickMark val="out"/>
        <c:minorTickMark val="none"/>
        <c:tickLblPos val="nextTo"/>
        <c:crossAx val="1129092415"/>
        <c:crosses val="autoZero"/>
        <c:auto val="1"/>
        <c:lblAlgn val="ctr"/>
        <c:lblOffset val="100"/>
        <c:noMultiLvlLbl val="0"/>
      </c:catAx>
      <c:valAx>
        <c:axId val="1129092415"/>
        <c:scaling>
          <c:orientation val="minMax"/>
        </c:scaling>
        <c:delete val="1"/>
        <c:axPos val="l"/>
        <c:numFmt formatCode="0.0%" sourceLinked="1"/>
        <c:majorTickMark val="out"/>
        <c:minorTickMark val="none"/>
        <c:tickLblPos val="nextTo"/>
        <c:crossAx val="112909740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76094276094277E-2"/>
          <c:y val="4.0204678362573097E-2"/>
          <c:w val="0.74032317929955727"/>
          <c:h val="0.79750253257816461"/>
        </c:manualLayout>
      </c:layout>
      <c:barChart>
        <c:barDir val="bar"/>
        <c:grouping val="clustered"/>
        <c:varyColors val="0"/>
        <c:ser>
          <c:idx val="0"/>
          <c:order val="0"/>
          <c:tx>
            <c:strRef>
              <c:f>'Age Chart - Androscoggin'!$B$3</c:f>
              <c:strCache>
                <c:ptCount val="1"/>
                <c:pt idx="0">
                  <c:v>2010</c:v>
                </c:pt>
              </c:strCache>
            </c:strRef>
          </c:tx>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677A-4EA2-8113-A1EC0E57FBE8}"/>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677A-4EA2-8113-A1EC0E57FBE8}"/>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677A-4EA2-8113-A1EC0E57FBE8}"/>
              </c:ext>
            </c:extLst>
          </c:dPt>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7-677A-4EA2-8113-A1EC0E57FBE8}"/>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677A-4EA2-8113-A1EC0E57FBE8}"/>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677A-4EA2-8113-A1EC0E57FBE8}"/>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677A-4EA2-8113-A1EC0E57FBE8}"/>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F-677A-4EA2-8113-A1EC0E57FBE8}"/>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677A-4EA2-8113-A1EC0E57FBE8}"/>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677A-4EA2-8113-A1EC0E57FBE8}"/>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5-677A-4EA2-8113-A1EC0E57FBE8}"/>
              </c:ext>
            </c:extLst>
          </c:dPt>
          <c:dPt>
            <c:idx val="1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7-677A-4EA2-8113-A1EC0E57FBE8}"/>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9-677A-4EA2-8113-A1EC0E57FBE8}"/>
              </c:ext>
            </c:extLst>
          </c:dPt>
          <c:dPt>
            <c:idx val="1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B-677A-4EA2-8113-A1EC0E57FBE8}"/>
              </c:ext>
            </c:extLst>
          </c:dPt>
          <c:dPt>
            <c:idx val="14"/>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D-677A-4EA2-8113-A1EC0E57FBE8}"/>
              </c:ext>
            </c:extLst>
          </c:dPt>
          <c:dPt>
            <c:idx val="1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F-677A-4EA2-8113-A1EC0E57FBE8}"/>
              </c:ext>
            </c:extLst>
          </c:dPt>
          <c:dPt>
            <c:idx val="16"/>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1-677A-4EA2-8113-A1EC0E57FBE8}"/>
              </c:ext>
            </c:extLst>
          </c:dPt>
          <c:dPt>
            <c:idx val="17"/>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3-677A-4EA2-8113-A1EC0E57FBE8}"/>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Sagadahoc'!$B$4:$B$21</c:f>
              <c:numCache>
                <c:formatCode>0</c:formatCode>
                <c:ptCount val="18"/>
                <c:pt idx="0">
                  <c:v>1912</c:v>
                </c:pt>
                <c:pt idx="1">
                  <c:v>2033</c:v>
                </c:pt>
                <c:pt idx="2">
                  <c:v>2114</c:v>
                </c:pt>
                <c:pt idx="3">
                  <c:v>2048</c:v>
                </c:pt>
                <c:pt idx="4">
                  <c:v>1606</c:v>
                </c:pt>
                <c:pt idx="5">
                  <c:v>1822</c:v>
                </c:pt>
                <c:pt idx="6">
                  <c:v>1804</c:v>
                </c:pt>
                <c:pt idx="7">
                  <c:v>2216</c:v>
                </c:pt>
                <c:pt idx="8">
                  <c:v>2501</c:v>
                </c:pt>
                <c:pt idx="9">
                  <c:v>3042</c:v>
                </c:pt>
                <c:pt idx="10">
                  <c:v>3107</c:v>
                </c:pt>
                <c:pt idx="11">
                  <c:v>2852</c:v>
                </c:pt>
                <c:pt idx="12">
                  <c:v>2448</c:v>
                </c:pt>
                <c:pt idx="13">
                  <c:v>1973</c:v>
                </c:pt>
                <c:pt idx="14">
                  <c:v>1368</c:v>
                </c:pt>
                <c:pt idx="15">
                  <c:v>984</c:v>
                </c:pt>
                <c:pt idx="16">
                  <c:v>683</c:v>
                </c:pt>
                <c:pt idx="17">
                  <c:v>780</c:v>
                </c:pt>
              </c:numCache>
            </c:numRef>
          </c:val>
          <c:extLst>
            <c:ext xmlns:c16="http://schemas.microsoft.com/office/drawing/2014/chart" uri="{C3380CC4-5D6E-409C-BE32-E72D297353CC}">
              <c16:uniqueId val="{00000024-677A-4EA2-8113-A1EC0E57FBE8}"/>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r"/>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85000"/>
                    <a:lumOff val="1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axMin"/>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 in 2010</a:t>
                </a:r>
              </a:p>
            </c:rich>
          </c:tx>
          <c:layout>
            <c:manualLayout>
              <c:xMode val="edge"/>
              <c:yMode val="edge"/>
              <c:x val="0.46213314244810305"/>
              <c:y val="0.92615117189298701"/>
            </c:manualLayout>
          </c:layout>
          <c:overlay val="0"/>
          <c:spPr>
            <a:noFill/>
            <a:ln>
              <a:noFill/>
            </a:ln>
            <a:effectLst/>
          </c:spPr>
          <c:txPr>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e-cigarette use (middle school students)</a:t>
            </a:r>
          </a:p>
        </c:rich>
      </c:tx>
      <c:layout/>
      <c:overlay val="0"/>
    </c:title>
    <c:autoTitleDeleted val="0"/>
    <c:plotArea>
      <c:layout/>
      <c:barChart>
        <c:barDir val="col"/>
        <c:grouping val="clustered"/>
        <c:varyColors val="0"/>
        <c:ser>
          <c:idx val="0"/>
          <c:order val="0"/>
          <c:tx>
            <c:strRef>
              <c:f>'Indicator Tables'!$H$37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245F-4EA0-AC5B-F2F27E807E9E}"/>
              </c:ext>
            </c:extLst>
          </c:dPt>
          <c:dPt>
            <c:idx val="1"/>
            <c:invertIfNegative val="0"/>
            <c:bubble3D val="0"/>
            <c:spPr>
              <a:solidFill>
                <a:srgbClr val="3D6E6F"/>
              </a:solidFill>
            </c:spPr>
            <c:extLst>
              <c:ext xmlns:c16="http://schemas.microsoft.com/office/drawing/2014/chart" uri="{C3380CC4-5D6E-409C-BE32-E72D297353CC}">
                <c16:uniqueId val="{00000003-245F-4EA0-AC5B-F2F27E807E9E}"/>
              </c:ext>
            </c:extLst>
          </c:dPt>
          <c:dPt>
            <c:idx val="2"/>
            <c:invertIfNegative val="0"/>
            <c:bubble3D val="0"/>
            <c:spPr>
              <a:solidFill>
                <a:srgbClr val="A2ADB1"/>
              </a:solidFill>
            </c:spPr>
            <c:extLst>
              <c:ext xmlns:c16="http://schemas.microsoft.com/office/drawing/2014/chart" uri="{C3380CC4-5D6E-409C-BE32-E72D297353CC}">
                <c16:uniqueId val="{00000005-245F-4EA0-AC5B-F2F27E807E9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Tables'!$M$37:$O$37</c:f>
              <c:strCache>
                <c:ptCount val="3"/>
                <c:pt idx="0">
                  <c:v>2017
Sagadahoc County</c:v>
                </c:pt>
                <c:pt idx="1">
                  <c:v>2019
Sagadahoc County</c:v>
                </c:pt>
                <c:pt idx="2">
                  <c:v>2019
Maine</c:v>
                </c:pt>
              </c:strCache>
            </c:strRef>
          </c:cat>
          <c:val>
            <c:numRef>
              <c:f>'Indicator Tables'!$I$37:$K$37</c:f>
              <c:numCache>
                <c:formatCode>0.0%</c:formatCode>
                <c:ptCount val="3"/>
                <c:pt idx="0">
                  <c:v>0.03</c:v>
                </c:pt>
                <c:pt idx="1">
                  <c:v>7.4999999999999997E-2</c:v>
                </c:pt>
                <c:pt idx="2">
                  <c:v>7.0000000000000007E-2</c:v>
                </c:pt>
              </c:numCache>
            </c:numRef>
          </c:val>
          <c:extLst>
            <c:ext xmlns:c16="http://schemas.microsoft.com/office/drawing/2014/chart" uri="{C3380CC4-5D6E-409C-BE32-E72D297353CC}">
              <c16:uniqueId val="{00000006-245F-4EA0-AC5B-F2F27E807E9E}"/>
            </c:ext>
          </c:extLst>
        </c:ser>
        <c:dLbls>
          <c:dLblPos val="outEnd"/>
          <c:showLegendKey val="0"/>
          <c:showVal val="1"/>
          <c:showCatName val="0"/>
          <c:showSerName val="0"/>
          <c:showPercent val="0"/>
          <c:showBubbleSize val="0"/>
        </c:dLbls>
        <c:gapWidth val="150"/>
        <c:axId val="1129095327"/>
        <c:axId val="1129096159"/>
      </c:barChart>
      <c:catAx>
        <c:axId val="1129095327"/>
        <c:scaling>
          <c:orientation val="minMax"/>
        </c:scaling>
        <c:delete val="0"/>
        <c:axPos val="b"/>
        <c:numFmt formatCode="General" sourceLinked="1"/>
        <c:majorTickMark val="out"/>
        <c:minorTickMark val="none"/>
        <c:tickLblPos val="nextTo"/>
        <c:crossAx val="1129096159"/>
        <c:crosses val="autoZero"/>
        <c:auto val="1"/>
        <c:lblAlgn val="ctr"/>
        <c:lblOffset val="100"/>
        <c:noMultiLvlLbl val="0"/>
      </c:catAx>
      <c:valAx>
        <c:axId val="1129096159"/>
        <c:scaling>
          <c:orientation val="minMax"/>
        </c:scaling>
        <c:delete val="1"/>
        <c:axPos val="l"/>
        <c:numFmt formatCode="0.0%" sourceLinked="1"/>
        <c:majorTickMark val="out"/>
        <c:minorTickMark val="none"/>
        <c:tickLblPos val="nextTo"/>
        <c:crossAx val="112909532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Children living in poverty</a:t>
            </a:r>
          </a:p>
        </c:rich>
      </c:tx>
      <c:layout/>
      <c:overlay val="0"/>
    </c:title>
    <c:autoTitleDeleted val="0"/>
    <c:plotArea>
      <c:layout/>
      <c:barChart>
        <c:barDir val="col"/>
        <c:grouping val="clustered"/>
        <c:varyColors val="0"/>
        <c:ser>
          <c:idx val="0"/>
          <c:order val="0"/>
          <c:tx>
            <c:strRef>
              <c:f>'Indicator Tables'!$H$4</c:f>
              <c:strCache>
                <c:ptCount val="1"/>
                <c:pt idx="0">
                  <c:v>«</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D9EE-47C0-9B90-EF6DDBAD9D1A}"/>
              </c:ext>
            </c:extLst>
          </c:dPt>
          <c:dPt>
            <c:idx val="1"/>
            <c:invertIfNegative val="0"/>
            <c:bubble3D val="0"/>
            <c:spPr>
              <a:solidFill>
                <a:srgbClr val="3D6E6F"/>
              </a:solidFill>
            </c:spPr>
            <c:extLst>
              <c:ext xmlns:c16="http://schemas.microsoft.com/office/drawing/2014/chart" uri="{C3380CC4-5D6E-409C-BE32-E72D297353CC}">
                <c16:uniqueId val="{00000003-D9EE-47C0-9B90-EF6DDBAD9D1A}"/>
              </c:ext>
            </c:extLst>
          </c:dPt>
          <c:dPt>
            <c:idx val="2"/>
            <c:invertIfNegative val="0"/>
            <c:bubble3D val="0"/>
            <c:spPr>
              <a:solidFill>
                <a:srgbClr val="A2ADB1"/>
              </a:solidFill>
            </c:spPr>
            <c:extLst>
              <c:ext xmlns:c16="http://schemas.microsoft.com/office/drawing/2014/chart" uri="{C3380CC4-5D6E-409C-BE32-E72D297353CC}">
                <c16:uniqueId val="{00000005-D9EE-47C0-9B90-EF6DDBAD9D1A}"/>
              </c:ext>
            </c:extLst>
          </c:dPt>
          <c:dPt>
            <c:idx val="3"/>
            <c:invertIfNegative val="0"/>
            <c:bubble3D val="0"/>
            <c:spPr>
              <a:solidFill>
                <a:srgbClr val="A2ADB1"/>
              </a:solidFill>
            </c:spPr>
            <c:extLst>
              <c:ext xmlns:c16="http://schemas.microsoft.com/office/drawing/2014/chart" uri="{C3380CC4-5D6E-409C-BE32-E72D297353CC}">
                <c16:uniqueId val="{00000007-D9EE-47C0-9B90-EF6DDBAD9D1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Tables'!$M$4:$P$4</c:f>
              <c:strCache>
                <c:ptCount val="4"/>
                <c:pt idx="0">
                  <c:v>2018
Sagadahoc County</c:v>
                </c:pt>
                <c:pt idx="1">
                  <c:v>2019
Sagadahoc County</c:v>
                </c:pt>
                <c:pt idx="2">
                  <c:v>2019
Maine</c:v>
                </c:pt>
                <c:pt idx="3">
                  <c:v>2019
U.S.</c:v>
                </c:pt>
              </c:strCache>
            </c:strRef>
          </c:cat>
          <c:val>
            <c:numRef>
              <c:f>'Indicator Tables'!$I$4:$L$4</c:f>
              <c:numCache>
                <c:formatCode>0.0%</c:formatCode>
                <c:ptCount val="4"/>
                <c:pt idx="0">
                  <c:v>0.13</c:v>
                </c:pt>
                <c:pt idx="1">
                  <c:v>0.114</c:v>
                </c:pt>
                <c:pt idx="2">
                  <c:v>0.13800000000000001</c:v>
                </c:pt>
                <c:pt idx="3">
                  <c:v>0.16800000000000001</c:v>
                </c:pt>
              </c:numCache>
            </c:numRef>
          </c:val>
          <c:extLst>
            <c:ext xmlns:c16="http://schemas.microsoft.com/office/drawing/2014/chart" uri="{C3380CC4-5D6E-409C-BE32-E72D297353CC}">
              <c16:uniqueId val="{00000008-D9EE-47C0-9B90-EF6DDBAD9D1A}"/>
            </c:ext>
          </c:extLst>
        </c:ser>
        <c:dLbls>
          <c:dLblPos val="outEnd"/>
          <c:showLegendKey val="0"/>
          <c:showVal val="1"/>
          <c:showCatName val="0"/>
          <c:showSerName val="0"/>
          <c:showPercent val="0"/>
          <c:showBubbleSize val="0"/>
        </c:dLbls>
        <c:gapWidth val="150"/>
        <c:axId val="540119391"/>
        <c:axId val="540116479"/>
      </c:barChart>
      <c:catAx>
        <c:axId val="540119391"/>
        <c:scaling>
          <c:orientation val="minMax"/>
        </c:scaling>
        <c:delete val="0"/>
        <c:axPos val="b"/>
        <c:numFmt formatCode="General" sourceLinked="1"/>
        <c:majorTickMark val="out"/>
        <c:minorTickMark val="none"/>
        <c:tickLblPos val="nextTo"/>
        <c:crossAx val="540116479"/>
        <c:crosses val="autoZero"/>
        <c:auto val="1"/>
        <c:lblAlgn val="ctr"/>
        <c:lblOffset val="100"/>
        <c:noMultiLvlLbl val="0"/>
      </c:catAx>
      <c:valAx>
        <c:axId val="540116479"/>
        <c:scaling>
          <c:orientation val="minMax"/>
        </c:scaling>
        <c:delete val="1"/>
        <c:axPos val="l"/>
        <c:numFmt formatCode="0.0%" sourceLinked="1"/>
        <c:majorTickMark val="out"/>
        <c:minorTickMark val="none"/>
        <c:tickLblPos val="nextTo"/>
        <c:crossAx val="54011939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Female breast cancer deaths per 100,000 population</a:t>
            </a:r>
          </a:p>
        </c:rich>
      </c:tx>
      <c:layout/>
      <c:overlay val="0"/>
    </c:title>
    <c:autoTitleDeleted val="0"/>
    <c:plotArea>
      <c:layout/>
      <c:barChart>
        <c:barDir val="col"/>
        <c:grouping val="clustered"/>
        <c:varyColors val="0"/>
        <c:ser>
          <c:idx val="0"/>
          <c:order val="0"/>
          <c:tx>
            <c:strRef>
              <c:f>'Indicator Tables'!$H$8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1EF-4118-A855-14B457D7432A}"/>
              </c:ext>
            </c:extLst>
          </c:dPt>
          <c:dPt>
            <c:idx val="1"/>
            <c:invertIfNegative val="0"/>
            <c:bubble3D val="0"/>
            <c:spPr>
              <a:solidFill>
                <a:srgbClr val="3D6E6F"/>
              </a:solidFill>
            </c:spPr>
            <c:extLst>
              <c:ext xmlns:c16="http://schemas.microsoft.com/office/drawing/2014/chart" uri="{C3380CC4-5D6E-409C-BE32-E72D297353CC}">
                <c16:uniqueId val="{00000003-71EF-4118-A855-14B457D7432A}"/>
              </c:ext>
            </c:extLst>
          </c:dPt>
          <c:dPt>
            <c:idx val="2"/>
            <c:invertIfNegative val="0"/>
            <c:bubble3D val="0"/>
            <c:spPr>
              <a:solidFill>
                <a:srgbClr val="A2ADB1"/>
              </a:solidFill>
            </c:spPr>
            <c:extLst>
              <c:ext xmlns:c16="http://schemas.microsoft.com/office/drawing/2014/chart" uri="{C3380CC4-5D6E-409C-BE32-E72D297353CC}">
                <c16:uniqueId val="{00000005-71EF-4118-A855-14B457D7432A}"/>
              </c:ext>
            </c:extLst>
          </c:dPt>
          <c:dPt>
            <c:idx val="3"/>
            <c:invertIfNegative val="0"/>
            <c:bubble3D val="0"/>
            <c:spPr>
              <a:solidFill>
                <a:srgbClr val="A2ADB1"/>
              </a:solidFill>
            </c:spPr>
            <c:extLst>
              <c:ext xmlns:c16="http://schemas.microsoft.com/office/drawing/2014/chart" uri="{C3380CC4-5D6E-409C-BE32-E72D297353CC}">
                <c16:uniqueId val="{00000007-71EF-4118-A855-14B457D7432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Tables'!$M$8:$P$8</c:f>
              <c:strCache>
                <c:ptCount val="4"/>
                <c:pt idx="0">
                  <c:v>2007-2011
Sagadahoc County</c:v>
                </c:pt>
                <c:pt idx="1">
                  <c:v>2015-2019
Sagadahoc County</c:v>
                </c:pt>
                <c:pt idx="2">
                  <c:v>2015-2019
Maine</c:v>
                </c:pt>
                <c:pt idx="3">
                  <c:v>2019
U.S.</c:v>
                </c:pt>
              </c:strCache>
            </c:strRef>
          </c:cat>
          <c:val>
            <c:numRef>
              <c:f>'Indicator Tables'!$I$8:$L$8</c:f>
              <c:numCache>
                <c:formatCode>General</c:formatCode>
                <c:ptCount val="4"/>
                <c:pt idx="0">
                  <c:v>19.2</c:v>
                </c:pt>
                <c:pt idx="1">
                  <c:v>21.9</c:v>
                </c:pt>
                <c:pt idx="2">
                  <c:v>18.100000000000001</c:v>
                </c:pt>
                <c:pt idx="3">
                  <c:v>19.399999999999999</c:v>
                </c:pt>
              </c:numCache>
            </c:numRef>
          </c:val>
          <c:extLst>
            <c:ext xmlns:c16="http://schemas.microsoft.com/office/drawing/2014/chart" uri="{C3380CC4-5D6E-409C-BE32-E72D297353CC}">
              <c16:uniqueId val="{00000008-71EF-4118-A855-14B457D7432A}"/>
            </c:ext>
          </c:extLst>
        </c:ser>
        <c:dLbls>
          <c:dLblPos val="outEnd"/>
          <c:showLegendKey val="0"/>
          <c:showVal val="1"/>
          <c:showCatName val="0"/>
          <c:showSerName val="0"/>
          <c:showPercent val="0"/>
          <c:showBubbleSize val="0"/>
        </c:dLbls>
        <c:gapWidth val="150"/>
        <c:axId val="497816047"/>
        <c:axId val="497816463"/>
      </c:barChart>
      <c:catAx>
        <c:axId val="497816047"/>
        <c:scaling>
          <c:orientation val="minMax"/>
        </c:scaling>
        <c:delete val="0"/>
        <c:axPos val="b"/>
        <c:numFmt formatCode="General" sourceLinked="1"/>
        <c:majorTickMark val="out"/>
        <c:minorTickMark val="none"/>
        <c:tickLblPos val="nextTo"/>
        <c:crossAx val="497816463"/>
        <c:crosses val="autoZero"/>
        <c:auto val="1"/>
        <c:lblAlgn val="ctr"/>
        <c:lblOffset val="100"/>
        <c:noMultiLvlLbl val="0"/>
      </c:catAx>
      <c:valAx>
        <c:axId val="497816463"/>
        <c:scaling>
          <c:orientation val="minMax"/>
        </c:scaling>
        <c:delete val="1"/>
        <c:axPos val="l"/>
        <c:numFmt formatCode="General" sourceLinked="1"/>
        <c:majorTickMark val="out"/>
        <c:minorTickMark val="none"/>
        <c:tickLblPos val="nextTo"/>
        <c:crossAx val="49781604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Prostate cancer deaths per 100,000 population</a:t>
            </a:r>
          </a:p>
        </c:rich>
      </c:tx>
      <c:layout/>
      <c:overlay val="0"/>
    </c:title>
    <c:autoTitleDeleted val="0"/>
    <c:plotArea>
      <c:layout/>
      <c:barChart>
        <c:barDir val="col"/>
        <c:grouping val="clustered"/>
        <c:varyColors val="0"/>
        <c:ser>
          <c:idx val="0"/>
          <c:order val="0"/>
          <c:tx>
            <c:strRef>
              <c:f>'Indicator Tables'!$H$9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D6BE-44C6-9539-EC4FCC755A0B}"/>
              </c:ext>
            </c:extLst>
          </c:dPt>
          <c:dPt>
            <c:idx val="1"/>
            <c:invertIfNegative val="0"/>
            <c:bubble3D val="0"/>
            <c:spPr>
              <a:solidFill>
                <a:srgbClr val="3D6E6F"/>
              </a:solidFill>
            </c:spPr>
            <c:extLst>
              <c:ext xmlns:c16="http://schemas.microsoft.com/office/drawing/2014/chart" uri="{C3380CC4-5D6E-409C-BE32-E72D297353CC}">
                <c16:uniqueId val="{00000003-D6BE-44C6-9539-EC4FCC755A0B}"/>
              </c:ext>
            </c:extLst>
          </c:dPt>
          <c:dPt>
            <c:idx val="2"/>
            <c:invertIfNegative val="0"/>
            <c:bubble3D val="0"/>
            <c:spPr>
              <a:solidFill>
                <a:srgbClr val="A2ADB1"/>
              </a:solidFill>
            </c:spPr>
            <c:extLst>
              <c:ext xmlns:c16="http://schemas.microsoft.com/office/drawing/2014/chart" uri="{C3380CC4-5D6E-409C-BE32-E72D297353CC}">
                <c16:uniqueId val="{00000005-D6BE-44C6-9539-EC4FCC755A0B}"/>
              </c:ext>
            </c:extLst>
          </c:dPt>
          <c:dPt>
            <c:idx val="3"/>
            <c:invertIfNegative val="0"/>
            <c:bubble3D val="0"/>
            <c:spPr>
              <a:solidFill>
                <a:srgbClr val="A2ADB1"/>
              </a:solidFill>
            </c:spPr>
            <c:extLst>
              <c:ext xmlns:c16="http://schemas.microsoft.com/office/drawing/2014/chart" uri="{C3380CC4-5D6E-409C-BE32-E72D297353CC}">
                <c16:uniqueId val="{00000007-D6BE-44C6-9539-EC4FCC755A0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Tables'!$M$9:$P$9</c:f>
              <c:strCache>
                <c:ptCount val="4"/>
                <c:pt idx="0">
                  <c:v>2007-2011
Sagadahoc County</c:v>
                </c:pt>
                <c:pt idx="1">
                  <c:v>2015-2019
Sagadahoc County</c:v>
                </c:pt>
                <c:pt idx="2">
                  <c:v>2015-2019
Maine</c:v>
                </c:pt>
                <c:pt idx="3">
                  <c:v>2019
U.S.</c:v>
                </c:pt>
              </c:strCache>
            </c:strRef>
          </c:cat>
          <c:val>
            <c:numRef>
              <c:f>'Indicator Tables'!$I$9:$L$9</c:f>
              <c:numCache>
                <c:formatCode>General</c:formatCode>
                <c:ptCount val="4"/>
                <c:pt idx="0">
                  <c:v>24</c:v>
                </c:pt>
                <c:pt idx="1">
                  <c:v>30.1</c:v>
                </c:pt>
                <c:pt idx="2">
                  <c:v>19.3</c:v>
                </c:pt>
                <c:pt idx="3">
                  <c:v>18.3</c:v>
                </c:pt>
              </c:numCache>
            </c:numRef>
          </c:val>
          <c:extLst>
            <c:ext xmlns:c16="http://schemas.microsoft.com/office/drawing/2014/chart" uri="{C3380CC4-5D6E-409C-BE32-E72D297353CC}">
              <c16:uniqueId val="{00000008-D6BE-44C6-9539-EC4FCC755A0B}"/>
            </c:ext>
          </c:extLst>
        </c:ser>
        <c:dLbls>
          <c:dLblPos val="outEnd"/>
          <c:showLegendKey val="0"/>
          <c:showVal val="1"/>
          <c:showCatName val="0"/>
          <c:showSerName val="0"/>
          <c:showPercent val="0"/>
          <c:showBubbleSize val="0"/>
        </c:dLbls>
        <c:gapWidth val="150"/>
        <c:axId val="497817711"/>
        <c:axId val="540119391"/>
      </c:barChart>
      <c:catAx>
        <c:axId val="497817711"/>
        <c:scaling>
          <c:orientation val="minMax"/>
        </c:scaling>
        <c:delete val="0"/>
        <c:axPos val="b"/>
        <c:numFmt formatCode="General" sourceLinked="1"/>
        <c:majorTickMark val="out"/>
        <c:minorTickMark val="none"/>
        <c:tickLblPos val="nextTo"/>
        <c:crossAx val="540119391"/>
        <c:crosses val="autoZero"/>
        <c:auto val="1"/>
        <c:lblAlgn val="ctr"/>
        <c:lblOffset val="100"/>
        <c:noMultiLvlLbl val="0"/>
      </c:catAx>
      <c:valAx>
        <c:axId val="540119391"/>
        <c:scaling>
          <c:orientation val="minMax"/>
        </c:scaling>
        <c:delete val="1"/>
        <c:axPos val="l"/>
        <c:numFmt formatCode="General" sourceLinked="1"/>
        <c:majorTickMark val="out"/>
        <c:minorTickMark val="none"/>
        <c:tickLblPos val="nextTo"/>
        <c:crossAx val="49781771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Melanoma skin cancer new cases per 100,000 population</a:t>
            </a:r>
          </a:p>
        </c:rich>
      </c:tx>
      <c:layout/>
      <c:overlay val="0"/>
    </c:title>
    <c:autoTitleDeleted val="0"/>
    <c:plotArea>
      <c:layout/>
      <c:barChart>
        <c:barDir val="col"/>
        <c:grouping val="clustered"/>
        <c:varyColors val="0"/>
        <c:ser>
          <c:idx val="0"/>
          <c:order val="0"/>
          <c:tx>
            <c:strRef>
              <c:f>'Indicator Tables'!$H$10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F072-4041-8308-6D5E9EFF4960}"/>
              </c:ext>
            </c:extLst>
          </c:dPt>
          <c:dPt>
            <c:idx val="1"/>
            <c:invertIfNegative val="0"/>
            <c:bubble3D val="0"/>
            <c:spPr>
              <a:solidFill>
                <a:srgbClr val="3D6E6F"/>
              </a:solidFill>
            </c:spPr>
            <c:extLst>
              <c:ext xmlns:c16="http://schemas.microsoft.com/office/drawing/2014/chart" uri="{C3380CC4-5D6E-409C-BE32-E72D297353CC}">
                <c16:uniqueId val="{00000003-F072-4041-8308-6D5E9EFF4960}"/>
              </c:ext>
            </c:extLst>
          </c:dPt>
          <c:dPt>
            <c:idx val="2"/>
            <c:invertIfNegative val="0"/>
            <c:bubble3D val="0"/>
            <c:spPr>
              <a:solidFill>
                <a:srgbClr val="A2ADB1"/>
              </a:solidFill>
            </c:spPr>
            <c:extLst>
              <c:ext xmlns:c16="http://schemas.microsoft.com/office/drawing/2014/chart" uri="{C3380CC4-5D6E-409C-BE32-E72D297353CC}">
                <c16:uniqueId val="{00000005-F072-4041-8308-6D5E9EFF4960}"/>
              </c:ext>
            </c:extLst>
          </c:dPt>
          <c:dPt>
            <c:idx val="3"/>
            <c:invertIfNegative val="0"/>
            <c:bubble3D val="0"/>
            <c:spPr>
              <a:solidFill>
                <a:srgbClr val="A2ADB1"/>
              </a:solidFill>
            </c:spPr>
            <c:extLst>
              <c:ext xmlns:c16="http://schemas.microsoft.com/office/drawing/2014/chart" uri="{C3380CC4-5D6E-409C-BE32-E72D297353CC}">
                <c16:uniqueId val="{00000007-F072-4041-8308-6D5E9EFF496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Tables'!$M$10:$P$10</c:f>
              <c:strCache>
                <c:ptCount val="4"/>
                <c:pt idx="0">
                  <c:v>2013-2015
Sagadahoc County</c:v>
                </c:pt>
                <c:pt idx="1">
                  <c:v>2016-2018
Sagadahoc County</c:v>
                </c:pt>
                <c:pt idx="2">
                  <c:v>2016-2018
Maine</c:v>
                </c:pt>
                <c:pt idx="3">
                  <c:v>2017
U.S.</c:v>
                </c:pt>
              </c:strCache>
            </c:strRef>
          </c:cat>
          <c:val>
            <c:numRef>
              <c:f>'Indicator Tables'!$I$10:$L$10</c:f>
              <c:numCache>
                <c:formatCode>General</c:formatCode>
                <c:ptCount val="4"/>
                <c:pt idx="0">
                  <c:v>23.6</c:v>
                </c:pt>
                <c:pt idx="1">
                  <c:v>43.2</c:v>
                </c:pt>
                <c:pt idx="2">
                  <c:v>27.3</c:v>
                </c:pt>
                <c:pt idx="3">
                  <c:v>22.6</c:v>
                </c:pt>
              </c:numCache>
            </c:numRef>
          </c:val>
          <c:extLst>
            <c:ext xmlns:c16="http://schemas.microsoft.com/office/drawing/2014/chart" uri="{C3380CC4-5D6E-409C-BE32-E72D297353CC}">
              <c16:uniqueId val="{00000008-F072-4041-8308-6D5E9EFF4960}"/>
            </c:ext>
          </c:extLst>
        </c:ser>
        <c:dLbls>
          <c:dLblPos val="outEnd"/>
          <c:showLegendKey val="0"/>
          <c:showVal val="1"/>
          <c:showCatName val="0"/>
          <c:showSerName val="0"/>
          <c:showPercent val="0"/>
          <c:showBubbleSize val="0"/>
        </c:dLbls>
        <c:gapWidth val="150"/>
        <c:axId val="497816463"/>
        <c:axId val="1317620671"/>
      </c:barChart>
      <c:catAx>
        <c:axId val="497816463"/>
        <c:scaling>
          <c:orientation val="minMax"/>
        </c:scaling>
        <c:delete val="0"/>
        <c:axPos val="b"/>
        <c:numFmt formatCode="General" sourceLinked="1"/>
        <c:majorTickMark val="out"/>
        <c:minorTickMark val="none"/>
        <c:tickLblPos val="nextTo"/>
        <c:crossAx val="1317620671"/>
        <c:crosses val="autoZero"/>
        <c:auto val="1"/>
        <c:lblAlgn val="ctr"/>
        <c:lblOffset val="100"/>
        <c:noMultiLvlLbl val="0"/>
      </c:catAx>
      <c:valAx>
        <c:axId val="1317620671"/>
        <c:scaling>
          <c:orientation val="minMax"/>
        </c:scaling>
        <c:delete val="1"/>
        <c:axPos val="l"/>
        <c:numFmt formatCode="General" sourceLinked="1"/>
        <c:majorTickMark val="out"/>
        <c:minorTickMark val="none"/>
        <c:tickLblPos val="nextTo"/>
        <c:crossAx val="49781646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Stroke deaths per 100,000 population</a:t>
            </a:r>
          </a:p>
        </c:rich>
      </c:tx>
      <c:layout/>
      <c:overlay val="0"/>
    </c:title>
    <c:autoTitleDeleted val="0"/>
    <c:plotArea>
      <c:layout/>
      <c:barChart>
        <c:barDir val="col"/>
        <c:grouping val="clustered"/>
        <c:varyColors val="0"/>
        <c:ser>
          <c:idx val="0"/>
          <c:order val="0"/>
          <c:tx>
            <c:strRef>
              <c:f>'Indicator Tables'!$H$12</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FA2D-4C66-A5B0-0C1E632CF83A}"/>
              </c:ext>
            </c:extLst>
          </c:dPt>
          <c:dPt>
            <c:idx val="1"/>
            <c:invertIfNegative val="0"/>
            <c:bubble3D val="0"/>
            <c:spPr>
              <a:solidFill>
                <a:srgbClr val="3D6E6F"/>
              </a:solidFill>
            </c:spPr>
            <c:extLst>
              <c:ext xmlns:c16="http://schemas.microsoft.com/office/drawing/2014/chart" uri="{C3380CC4-5D6E-409C-BE32-E72D297353CC}">
                <c16:uniqueId val="{00000003-FA2D-4C66-A5B0-0C1E632CF83A}"/>
              </c:ext>
            </c:extLst>
          </c:dPt>
          <c:dPt>
            <c:idx val="2"/>
            <c:invertIfNegative val="0"/>
            <c:bubble3D val="0"/>
            <c:spPr>
              <a:solidFill>
                <a:srgbClr val="A2ADB1"/>
              </a:solidFill>
            </c:spPr>
            <c:extLst>
              <c:ext xmlns:c16="http://schemas.microsoft.com/office/drawing/2014/chart" uri="{C3380CC4-5D6E-409C-BE32-E72D297353CC}">
                <c16:uniqueId val="{00000005-FA2D-4C66-A5B0-0C1E632CF83A}"/>
              </c:ext>
            </c:extLst>
          </c:dPt>
          <c:dPt>
            <c:idx val="3"/>
            <c:invertIfNegative val="0"/>
            <c:bubble3D val="0"/>
            <c:spPr>
              <a:solidFill>
                <a:srgbClr val="A2ADB1"/>
              </a:solidFill>
            </c:spPr>
            <c:extLst>
              <c:ext xmlns:c16="http://schemas.microsoft.com/office/drawing/2014/chart" uri="{C3380CC4-5D6E-409C-BE32-E72D297353CC}">
                <c16:uniqueId val="{00000007-FA2D-4C66-A5B0-0C1E632CF83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Tables'!$M$12:$P$12</c:f>
              <c:strCache>
                <c:ptCount val="4"/>
                <c:pt idx="0">
                  <c:v>2007-2011
Sagadahoc County</c:v>
                </c:pt>
                <c:pt idx="1">
                  <c:v>2015-2019
Sagadahoc County</c:v>
                </c:pt>
                <c:pt idx="2">
                  <c:v>2015-2019
Maine</c:v>
                </c:pt>
                <c:pt idx="3">
                  <c:v>2019
U.S.</c:v>
                </c:pt>
              </c:strCache>
            </c:strRef>
          </c:cat>
          <c:val>
            <c:numRef>
              <c:f>'Indicator Tables'!$I$12:$L$12</c:f>
              <c:numCache>
                <c:formatCode>General</c:formatCode>
                <c:ptCount val="4"/>
                <c:pt idx="0">
                  <c:v>58.1</c:v>
                </c:pt>
                <c:pt idx="1">
                  <c:v>42.8</c:v>
                </c:pt>
                <c:pt idx="2">
                  <c:v>33.9</c:v>
                </c:pt>
                <c:pt idx="3">
                  <c:v>37</c:v>
                </c:pt>
              </c:numCache>
            </c:numRef>
          </c:val>
          <c:extLst>
            <c:ext xmlns:c16="http://schemas.microsoft.com/office/drawing/2014/chart" uri="{C3380CC4-5D6E-409C-BE32-E72D297353CC}">
              <c16:uniqueId val="{00000008-FA2D-4C66-A5B0-0C1E632CF83A}"/>
            </c:ext>
          </c:extLst>
        </c:ser>
        <c:dLbls>
          <c:dLblPos val="outEnd"/>
          <c:showLegendKey val="0"/>
          <c:showVal val="1"/>
          <c:showCatName val="0"/>
          <c:showSerName val="0"/>
          <c:showPercent val="0"/>
          <c:showBubbleSize val="0"/>
        </c:dLbls>
        <c:gapWidth val="150"/>
        <c:axId val="1317623167"/>
        <c:axId val="1317619839"/>
      </c:barChart>
      <c:catAx>
        <c:axId val="1317623167"/>
        <c:scaling>
          <c:orientation val="minMax"/>
        </c:scaling>
        <c:delete val="0"/>
        <c:axPos val="b"/>
        <c:numFmt formatCode="General" sourceLinked="1"/>
        <c:majorTickMark val="out"/>
        <c:minorTickMark val="none"/>
        <c:tickLblPos val="nextTo"/>
        <c:crossAx val="1317619839"/>
        <c:crosses val="autoZero"/>
        <c:auto val="1"/>
        <c:lblAlgn val="ctr"/>
        <c:lblOffset val="100"/>
        <c:noMultiLvlLbl val="0"/>
      </c:catAx>
      <c:valAx>
        <c:axId val="1317619839"/>
        <c:scaling>
          <c:orientation val="minMax"/>
        </c:scaling>
        <c:delete val="1"/>
        <c:axPos val="l"/>
        <c:numFmt formatCode="General" sourceLinked="1"/>
        <c:majorTickMark val="out"/>
        <c:minorTickMark val="none"/>
        <c:tickLblPos val="nextTo"/>
        <c:crossAx val="131762316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Stroke hospitalizations per 10,000 population</a:t>
            </a:r>
          </a:p>
        </c:rich>
      </c:tx>
      <c:layout/>
      <c:overlay val="0"/>
    </c:title>
    <c:autoTitleDeleted val="0"/>
    <c:plotArea>
      <c:layout/>
      <c:barChart>
        <c:barDir val="col"/>
        <c:grouping val="clustered"/>
        <c:varyColors val="0"/>
        <c:ser>
          <c:idx val="0"/>
          <c:order val="0"/>
          <c:tx>
            <c:strRef>
              <c:f>'Indicator Tables'!$I$13</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0197-45EB-91C9-289144162C07}"/>
              </c:ext>
            </c:extLst>
          </c:dPt>
          <c:dPt>
            <c:idx val="1"/>
            <c:invertIfNegative val="0"/>
            <c:bubble3D val="0"/>
            <c:spPr>
              <a:solidFill>
                <a:srgbClr val="A2ADB1"/>
              </a:solidFill>
            </c:spPr>
            <c:extLst>
              <c:ext xmlns:c16="http://schemas.microsoft.com/office/drawing/2014/chart" uri="{C3380CC4-5D6E-409C-BE32-E72D297353CC}">
                <c16:uniqueId val="{00000003-0197-45EB-91C9-289144162C07}"/>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Tables'!$N$13:$O$13</c:f>
              <c:strCache>
                <c:ptCount val="2"/>
                <c:pt idx="0">
                  <c:v>2016-2018
Sagadahoc County</c:v>
                </c:pt>
                <c:pt idx="1">
                  <c:v>2016-2018
Maine</c:v>
                </c:pt>
              </c:strCache>
            </c:strRef>
          </c:cat>
          <c:val>
            <c:numRef>
              <c:f>'Indicator Tables'!$J$13:$K$13</c:f>
              <c:numCache>
                <c:formatCode>General</c:formatCode>
                <c:ptCount val="2"/>
                <c:pt idx="0">
                  <c:v>26.6</c:v>
                </c:pt>
                <c:pt idx="1">
                  <c:v>21.2</c:v>
                </c:pt>
              </c:numCache>
            </c:numRef>
          </c:val>
          <c:extLst>
            <c:ext xmlns:c16="http://schemas.microsoft.com/office/drawing/2014/chart" uri="{C3380CC4-5D6E-409C-BE32-E72D297353CC}">
              <c16:uniqueId val="{00000004-0197-45EB-91C9-289144162C07}"/>
            </c:ext>
          </c:extLst>
        </c:ser>
        <c:dLbls>
          <c:dLblPos val="outEnd"/>
          <c:showLegendKey val="0"/>
          <c:showVal val="1"/>
          <c:showCatName val="0"/>
          <c:showSerName val="0"/>
          <c:showPercent val="0"/>
          <c:showBubbleSize val="0"/>
        </c:dLbls>
        <c:gapWidth val="200"/>
        <c:axId val="1317621087"/>
        <c:axId val="497816463"/>
      </c:barChart>
      <c:catAx>
        <c:axId val="1317621087"/>
        <c:scaling>
          <c:orientation val="minMax"/>
        </c:scaling>
        <c:delete val="0"/>
        <c:axPos val="b"/>
        <c:numFmt formatCode="General" sourceLinked="1"/>
        <c:majorTickMark val="out"/>
        <c:minorTickMark val="none"/>
        <c:tickLblPos val="nextTo"/>
        <c:crossAx val="497816463"/>
        <c:crosses val="autoZero"/>
        <c:auto val="1"/>
        <c:lblAlgn val="ctr"/>
        <c:lblOffset val="100"/>
        <c:noMultiLvlLbl val="0"/>
      </c:catAx>
      <c:valAx>
        <c:axId val="497816463"/>
        <c:scaling>
          <c:orientation val="minMax"/>
        </c:scaling>
        <c:delete val="1"/>
        <c:axPos val="l"/>
        <c:numFmt formatCode="General" sourceLinked="1"/>
        <c:majorTickMark val="out"/>
        <c:minorTickMark val="none"/>
        <c:tickLblPos val="nextTo"/>
        <c:crossAx val="131762108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11/15/2021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Welcome – Drexell White</a:t>
            </a:r>
          </a:p>
        </p:txBody>
      </p:sp>
      <p:sp>
        <p:nvSpPr>
          <p:cNvPr id="4" name="Slide Number Placeholder 3"/>
          <p:cNvSpPr>
            <a:spLocks noGrp="1"/>
          </p:cNvSpPr>
          <p:nvPr>
            <p:ph type="sldNum" sz="quarter" idx="5"/>
          </p:nvPr>
        </p:nvSpPr>
        <p:spPr/>
        <p:txBody>
          <a:bodyPr/>
          <a:lstStyle/>
          <a:p>
            <a:fld id="{4886CDD7-021C-4D44-A941-E7B69ADD70F4}" type="slidenum">
              <a:rPr lang="en-US" smtClean="0"/>
              <a:t>1</a:t>
            </a:fld>
            <a:endParaRPr lang="en-US"/>
          </a:p>
        </p:txBody>
      </p:sp>
    </p:spTree>
    <p:extLst>
      <p:ext uri="{BB962C8B-B14F-4D97-AF65-F5344CB8AC3E}">
        <p14:creationId xmlns:p14="http://schemas.microsoft.com/office/powerpoint/2010/main" val="2182789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behalf of the Maine Center for Disease Control and Prevention, and the Midcoast Public Health Council, welcome to everyone who took time to join us today and help us map out our Community Health Needs. I’d like to start with an acknowledgement of the times in which we live and the tremendous ongoing work to keep Maine safe and healthy.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pandemic has required unprecedented efforts by our healthcare, public health, and social services systems, as well as State, County and Local governments, non-governmental organizations, businesses and individuals throughout the State.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Covid pandemic has and continues to be an all-hands-on-deck event. To all, our sincere and heartfelt thanks for your efforts and continued support.</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Next Slide Please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10</a:t>
            </a:fld>
            <a:endParaRPr lang="en-US" dirty="0"/>
          </a:p>
        </p:txBody>
      </p:sp>
    </p:spTree>
    <p:extLst>
      <p:ext uri="{BB962C8B-B14F-4D97-AF65-F5344CB8AC3E}">
        <p14:creationId xmlns:p14="http://schemas.microsoft.com/office/powerpoint/2010/main" val="3645391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Midcoast Public Health District is one of 9 Public Health Districts in Maine; 8 geographic-based Districts and one population-based District serving the State’s indigenous tribes.</a:t>
            </a:r>
          </a:p>
          <a:p>
            <a:endParaRPr lang="en-US" dirty="0"/>
          </a:p>
          <a:p>
            <a:r>
              <a:rPr lang="en-US" dirty="0"/>
              <a:t>The Midcoast District has a public health unit that includes Public Health Nursing, District Epidemiology, Health Inspections, Drinking Water, and the District Liaison and Council Coordinator.  In addition to its regular functions, the Public Health Unit has been focused on the support of the Covid 19 response.</a:t>
            </a:r>
          </a:p>
          <a:p>
            <a:endParaRPr lang="en-US" dirty="0"/>
          </a:p>
          <a:p>
            <a:r>
              <a:rPr lang="en-US" dirty="0"/>
              <a:t>Our District includes Waldo, Knox, Lincoln and Sagadahoc Counties encompassing 73 municipalities.  One of the unique features of our District are the six island communities of Islesboro, Isle au Haut, North Haven, Vinalhaven and Monhegan.  </a:t>
            </a:r>
          </a:p>
          <a:p>
            <a:endParaRPr lang="en-US" dirty="0"/>
          </a:p>
          <a:p>
            <a:r>
              <a:rPr lang="en-US" dirty="0"/>
              <a:t>Next Slide Please.</a:t>
            </a:r>
          </a:p>
        </p:txBody>
      </p:sp>
      <p:sp>
        <p:nvSpPr>
          <p:cNvPr id="4" name="Slide Number Placeholder 3"/>
          <p:cNvSpPr>
            <a:spLocks noGrp="1"/>
          </p:cNvSpPr>
          <p:nvPr>
            <p:ph type="sldNum" sz="quarter" idx="5"/>
          </p:nvPr>
        </p:nvSpPr>
        <p:spPr/>
        <p:txBody>
          <a:bodyPr/>
          <a:lstStyle/>
          <a:p>
            <a:fld id="{4886CDD7-021C-4D44-A941-E7B69ADD70F4}" type="slidenum">
              <a:rPr lang="en-US" smtClean="0"/>
              <a:t>11</a:t>
            </a:fld>
            <a:endParaRPr lang="en-US" dirty="0"/>
          </a:p>
        </p:txBody>
      </p:sp>
    </p:spTree>
    <p:extLst>
      <p:ext uri="{BB962C8B-B14F-4D97-AF65-F5344CB8AC3E}">
        <p14:creationId xmlns:p14="http://schemas.microsoft.com/office/powerpoint/2010/main" val="1512078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Midcoast Public Health Council continued its work on mental health, obesity and elevated blood lead levels in children.  Through funding made available through Maine CDC, the MPHC was able to conduct a series of Mental Health First Aid programs in the District, training 80 persons.  </a:t>
            </a:r>
          </a:p>
          <a:p>
            <a:endParaRPr lang="en-US" dirty="0"/>
          </a:p>
          <a:p>
            <a:r>
              <a:rPr lang="en-US" dirty="0"/>
              <a:t>Our Obesity Committee sought out opportunities to promote low and no cost physical activity opportunities through local land trusts and conservancies.</a:t>
            </a:r>
          </a:p>
          <a:p>
            <a:endParaRPr lang="en-US" dirty="0"/>
          </a:p>
          <a:p>
            <a:r>
              <a:rPr lang="en-US" dirty="0"/>
              <a:t>And, our lead committee collaborated with pediatric providers to create strategies to improve blood lead level screening in children.  </a:t>
            </a:r>
          </a:p>
          <a:p>
            <a:endParaRPr lang="en-US" dirty="0"/>
          </a:p>
          <a:p>
            <a:r>
              <a:rPr lang="en-US" dirty="0"/>
              <a:t>The Midcoast Public Health Council meets five times per year, and continued to meet throughout the pandemic, offering a variety virtual panel discussions and presentations.  Thanks to the MPHC Leadership, Council Members and Stakeholders for continuing to plan, meet and engage during these challenging times.</a:t>
            </a:r>
          </a:p>
          <a:p>
            <a:endParaRPr lang="en-US" dirty="0"/>
          </a:p>
          <a:p>
            <a:r>
              <a:rPr lang="en-US" dirty="0"/>
              <a:t>Thank you for this opportunity to provide Midcoast Public Health District and Council highlights,  I’ll now turn it over to Melissa Fochesato.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12</a:t>
            </a:fld>
            <a:endParaRPr lang="en-US" dirty="0"/>
          </a:p>
        </p:txBody>
      </p:sp>
    </p:spTree>
    <p:extLst>
      <p:ext uri="{BB962C8B-B14F-4D97-AF65-F5344CB8AC3E}">
        <p14:creationId xmlns:p14="http://schemas.microsoft.com/office/powerpoint/2010/main" val="1173019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18</a:t>
            </a:fld>
            <a:endParaRPr lang="en-US"/>
          </a:p>
        </p:txBody>
      </p:sp>
    </p:spTree>
    <p:extLst>
      <p:ext uri="{BB962C8B-B14F-4D97-AF65-F5344CB8AC3E}">
        <p14:creationId xmlns:p14="http://schemas.microsoft.com/office/powerpoint/2010/main" val="73635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a:p>
          <a:p>
            <a:r>
              <a:rPr lang="en-US" dirty="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baseline="0" dirty="0"/>
          </a:p>
          <a:p>
            <a:r>
              <a:rPr lang="en-US" b="1" dirty="0"/>
              <a:t>(keep in presentation – do not read</a:t>
            </a:r>
            <a:r>
              <a:rPr lang="en-US" b="1" baseline="0" dirty="0"/>
              <a:t> for deaf/HOH event or people with disabilities). </a:t>
            </a:r>
            <a:r>
              <a:rPr lang="en-US" dirty="0"/>
              <a:t>A 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a:p>
            <a:r>
              <a:rPr lang="en-US" dirty="0"/>
              <a:t>For example, in this slide, we have two symbols. The grey circle next to the measurement for 2009-2011 Aroostook County means that there is no significantly different change in the rate of poverty in Aroostook County when comparing the data from 2009-2011 to the data from 2015-2019. The red exclamation mark next to the Maine data point says there is a significant difference between 2015-2019 Aroostook County and 2015-2019 Maine, and that it is less desirable that Aroostook County has a higher rate of individuals living in poverty. No comparison could be made to the data for the U.S. because the years of data collection were different.</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p>
          <a:p>
            <a:endParaRPr lang="en-US" baseline="0" dirty="0"/>
          </a:p>
          <a:p>
            <a:r>
              <a:rPr lang="en-US" b="1" baseline="0" dirty="0"/>
              <a:t>REGARDING COVID-19 DATA</a:t>
            </a:r>
          </a:p>
          <a:p>
            <a:r>
              <a:rPr lang="en-US" baseline="0" dirty="0"/>
              <a:t>The Maine Shared CHNA data set does not include any data of COVID-19. This is largely due to the fact that there is a much more up-to-date and comprehensive Maine Data Dashboard continually being updated on the Maine CDC website. </a:t>
            </a:r>
          </a:p>
          <a:p>
            <a:endParaRPr lang="en-US" baseline="0" dirty="0"/>
          </a:p>
          <a:p>
            <a:r>
              <a:rPr lang="en-US" baseline="0" dirty="0"/>
              <a:t>Here you can find daily lab results, new case counts by date, trends, county breakdowns, data by race, and comparisons to other states and the nation. </a:t>
            </a:r>
          </a:p>
        </p:txBody>
      </p:sp>
      <p:sp>
        <p:nvSpPr>
          <p:cNvPr id="4" name="Slide Number Placeholder 3"/>
          <p:cNvSpPr>
            <a:spLocks noGrp="1"/>
          </p:cNvSpPr>
          <p:nvPr>
            <p:ph type="sldNum" sz="quarter" idx="10"/>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walk through the following data slides together, take notes. What surprises you? What stands out? What’s moving in the wrong direction? </a:t>
            </a:r>
          </a:p>
          <a:p>
            <a:endParaRPr lang="en-US" baseline="0" dirty="0"/>
          </a:p>
          <a:p>
            <a:r>
              <a:rPr lang="en-US" baseline="0" dirty="0"/>
              <a:t>Once the data presentation is over, you will be divided into breakout groups to discuss the data, share your top concerns, identify your top priorities, and share your knowledge about what’s working and what we need to work on to </a:t>
            </a:r>
            <a:r>
              <a:rPr lang="en-US" baseline="0" dirty="0" err="1"/>
              <a:t>addres</a:t>
            </a:r>
            <a:r>
              <a:rPr lang="en-US" baseline="0" dirty="0"/>
              <a:t> those top concerns. </a:t>
            </a:r>
          </a:p>
          <a:p>
            <a:endParaRPr lang="en-US" baseline="0" dirty="0"/>
          </a:p>
          <a:p>
            <a:r>
              <a:rPr lang="en-US" baseline="0" dirty="0"/>
              <a:t>Ready? Here we go.</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135282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Sagadahoc County has the 5</a:t>
            </a:r>
            <a:r>
              <a:rPr lang="en-US" baseline="30000" dirty="0">
                <a:cs typeface="Calibri"/>
              </a:rPr>
              <a:t>th</a:t>
            </a:r>
            <a:r>
              <a:rPr lang="en-US" dirty="0">
                <a:cs typeface="Calibri"/>
              </a:rPr>
              <a:t> smallest population of any Maine County after Lincoln, Washington, Franklin, and Piscataquis County. </a:t>
            </a:r>
            <a:r>
              <a:rPr lang="en-US" dirty="0"/>
              <a:t>The population is aging.  There are fewer children and young adults and more adults over the age of 65, and fewer adults of the age where they might expect to have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648672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Sagadahoc County is one of 12 counties with no population in an urban area.  These data are based on the most recent Census estimates at the Zip-code level, and calculated use rural Urban Commuting Area codes.  The categories were established by the New England Rural Health Association.  This data is NOT comparable to 2010 US Census data on populations living in rural areas, as that data uses a different definition for rural. </a:t>
            </a:r>
          </a:p>
          <a:p>
            <a:endParaRPr lang="en-US" dirty="0">
              <a:cs typeface="Calibri"/>
            </a:endParaRPr>
          </a:p>
          <a:p>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Drexell White</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a:t>
            </a:fld>
            <a:endParaRPr lang="en-US"/>
          </a:p>
        </p:txBody>
      </p:sp>
    </p:spTree>
    <p:extLst>
      <p:ext uri="{BB962C8B-B14F-4D97-AF65-F5344CB8AC3E}">
        <p14:creationId xmlns:p14="http://schemas.microsoft.com/office/powerpoint/2010/main" val="1578112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show the educational attainment of adults over 25 for two different time periods. Sagadahoc County has had an increase in the rate of adults who have achieved an associate’s degree or higher degree of education. This is highlighted in the change over time map, which shows that this was a greater increase than 14 out of the 16 counties. </a:t>
            </a:r>
          </a:p>
          <a:p>
            <a:endParaRPr lang="en-US" dirty="0">
              <a:cs typeface="Calibri"/>
            </a:endParaRPr>
          </a:p>
          <a:p>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1982770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maps show the rate of poverty for two different time periods. Sagadahoc County’s poverty rate has slightly increased over the time period, as shown in the change over time map. Although the poverty rate has increased in Sagadahoc, it has one of the lowest poverty rates in the State. During this period, poverty decreased in Maine overall.</a:t>
            </a:r>
          </a:p>
          <a:p>
            <a:endParaRPr lang="en-US" dirty="0"/>
          </a:p>
          <a:p>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Sagadahoc County has a median household income of $63,694. This is higher than 13 counties and equal to 1 other county. Sagadahoc has one of the highest median incomes comes in the state. </a:t>
            </a:r>
            <a:r>
              <a:rPr lang="en-US" strike="sngStrike" dirty="0">
                <a:solidFill>
                  <a:srgbClr val="C00000"/>
                </a:solidFill>
                <a:highlight>
                  <a:srgbClr val="FFFF00"/>
                </a:highlight>
              </a:rPr>
              <a:t>This is likely due to the proximity of Maine’s largest and most economically active metro areas. </a:t>
            </a:r>
            <a:endParaRPr lang="en-US" strike="sngStrike" dirty="0">
              <a:cs typeface="Calibri"/>
            </a:endParaRPr>
          </a:p>
          <a:p>
            <a:endParaRPr lang="en-US" dirty="0">
              <a:cs typeface="Calibri"/>
            </a:endParaRPr>
          </a:p>
          <a:p>
            <a:r>
              <a:rPr lang="en-US" dirty="0">
                <a:cs typeface="Calibri"/>
              </a:rPr>
              <a:t>Source: </a:t>
            </a:r>
            <a:r>
              <a:rPr lang="en-US" dirty="0"/>
              <a:t>American Community Survey</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2333399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rate of children living in poverty within Sagadahoc County. As you can see, poverty levels have decreased between 2018 and 2019. Although Sagadahoc’s rate is lower than the State’s the difference is not considered significant. </a:t>
            </a:r>
            <a:r>
              <a:rPr lang="en-US" b="0" i="0" dirty="0">
                <a:solidFill>
                  <a:srgbClr val="000000"/>
                </a:solidFill>
                <a:effectLst/>
                <a:latin typeface="ProximaNova"/>
              </a:rPr>
              <a:t>Children living in poverty are more vulnerable to hunger, illness, insecurity, and instability. Numerous studies have shown that poverty increases parents’ stress and impairs parenting practices; and that poverty is linked to disruptions in parents’ mental health. </a:t>
            </a:r>
          </a:p>
          <a:p>
            <a:endParaRPr lang="en-US" dirty="0"/>
          </a:p>
          <a:p>
            <a:r>
              <a:rPr lang="en-US" dirty="0"/>
              <a:t>Source(s): </a:t>
            </a:r>
            <a:r>
              <a:rPr lang="en-US" sz="1800" b="0" i="0" u="none" strike="noStrike" dirty="0">
                <a:solidFill>
                  <a:srgbClr val="000000"/>
                </a:solidFill>
                <a:effectLst/>
                <a:latin typeface="Arial" panose="020B0604020202020204" pitchFamily="34" charset="0"/>
              </a:rPr>
              <a:t>US Census Bureau, Small Area Income and Poverty Estimates</a:t>
            </a:r>
            <a:r>
              <a:rPr lang="en-US" dirty="0"/>
              <a:t>  </a:t>
            </a:r>
          </a:p>
          <a:p>
            <a:r>
              <a:rPr lang="en-US" dirty="0"/>
              <a:t>Caldwell, L., J.D., PhD., (2014). Childhood Poverty, Living Below the Line. American Psychological Association. Retrieved from: </a:t>
            </a:r>
            <a:r>
              <a:rPr lang="en-US" u="none" dirty="0"/>
              <a:t>https://www.apa.org/pi/ses/resources/indicator/2014/06/childhood-poverty</a:t>
            </a:r>
          </a:p>
          <a:p>
            <a:endParaRPr lang="en-US" u="none" dirty="0"/>
          </a:p>
          <a:p>
            <a:r>
              <a:rPr lang="en-US" dirty="0"/>
              <a:t>Read as needed- Definition: </a:t>
            </a:r>
            <a:r>
              <a:rPr lang="en-US" sz="1800" b="0" i="0" u="none" strike="noStrike" dirty="0">
                <a:solidFill>
                  <a:srgbClr val="000000"/>
                </a:solidFill>
                <a:effectLst/>
                <a:latin typeface="Arial" panose="020B0604020202020204" pitchFamily="34" charset="0"/>
              </a:rPr>
              <a:t>Percentage of children, ages 0-17 years, who live in households where the total income of the householder's family is below the established federal poverty level.</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1831105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Sagadahoc County is 80, which is significantly higher than the state average of 78. Sagadahoc County has one of the highest life expectancies in the state.  This is an indication that more people</a:t>
            </a:r>
            <a:r>
              <a:rPr lang="en-US" baseline="0" dirty="0"/>
              <a:t> are dying at older ages than residents in many other counties in Maine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a:t>
            </a:r>
            <a:r>
              <a:rPr lang="en-US" baseline="0" dirty="0"/>
              <a:t> on the right side of the slides shows the five leading causes of death in Sagadahoc County.  They are also the leading causes of death for the whole state of Maine.</a:t>
            </a:r>
            <a:endParaRPr lang="en-US" dirty="0"/>
          </a:p>
          <a:p>
            <a:endParaRPr lang="en-US" dirty="0"/>
          </a:p>
          <a:p>
            <a:r>
              <a:rPr lang="en-US" dirty="0"/>
              <a:t>The leading cause of death in the County is  Heart Disease, which is the 2</a:t>
            </a:r>
            <a:r>
              <a:rPr lang="en-US" baseline="30000" dirty="0"/>
              <a:t>nd</a:t>
            </a:r>
            <a:r>
              <a:rPr lang="en-US" dirty="0"/>
              <a:t> leading cause in Maine, after Cancer. Cancer is the 2</a:t>
            </a:r>
            <a:r>
              <a:rPr lang="en-US" baseline="30000" dirty="0"/>
              <a:t>nd</a:t>
            </a:r>
            <a:r>
              <a:rPr lang="en-US" dirty="0"/>
              <a:t> leading cause in Sagadahoc, following, Chronic Lower Respiratory Disease, Stroke, &amp; Unintentional Injury. </a:t>
            </a:r>
          </a:p>
          <a:p>
            <a:endParaRPr lang="en-US" baseline="0" dirty="0"/>
          </a:p>
          <a:p>
            <a:r>
              <a:rPr lang="en-US" baseline="0" dirty="0"/>
              <a:t>Some highlights:</a:t>
            </a:r>
          </a:p>
          <a:p>
            <a:r>
              <a:rPr lang="en-US" baseline="0" dirty="0"/>
              <a:t>Similar to Sagadahoc’s leading causes of death in the U.S. include- Heart Disease, and cancer as the 2</a:t>
            </a:r>
            <a:r>
              <a:rPr lang="en-US" baseline="30000" dirty="0"/>
              <a:t>nd</a:t>
            </a:r>
            <a:r>
              <a:rPr lang="en-US" baseline="0" dirty="0"/>
              <a:t> leading cause.  </a:t>
            </a:r>
          </a:p>
          <a:p>
            <a:r>
              <a:rPr lang="en-US" b="0" i="0" dirty="0">
                <a:solidFill>
                  <a:srgbClr val="000000"/>
                </a:solidFill>
                <a:effectLst/>
                <a:latin typeface="Calibri" panose="020F0502020204030204" pitchFamily="34" charset="0"/>
              </a:rPr>
              <a:t>The 5</a:t>
            </a:r>
            <a:r>
              <a:rPr lang="en-US" b="0" i="0" baseline="30000" dirty="0">
                <a:solidFill>
                  <a:srgbClr val="000000"/>
                </a:solidFill>
                <a:effectLst/>
                <a:latin typeface="Calibri" panose="020F0502020204030204" pitchFamily="34" charset="0"/>
              </a:rPr>
              <a:t>th</a:t>
            </a:r>
            <a:r>
              <a:rPr lang="en-US" b="0" i="0" dirty="0">
                <a:solidFill>
                  <a:srgbClr val="000000"/>
                </a:solidFill>
                <a:effectLst/>
                <a:latin typeface="Calibri" panose="020F0502020204030204" pitchFamily="34" charset="0"/>
              </a:rPr>
              <a:t> leading cause of death- Unintentional Injury- includes a number of accidental causes:</a:t>
            </a:r>
            <a:r>
              <a:rPr lang="en-US" dirty="0"/>
              <a:t/>
            </a:r>
            <a:br>
              <a:rPr lang="en-US" dirty="0"/>
            </a:br>
            <a:r>
              <a:rPr lang="en-US" b="0" i="0" dirty="0">
                <a:solidFill>
                  <a:srgbClr val="000000"/>
                </a:solidFill>
                <a:effectLst/>
                <a:latin typeface="Calibri" panose="020F0502020204030204" pitchFamily="34" charset="0"/>
              </a:rPr>
              <a:t>Three of the most common causes are </a:t>
            </a:r>
            <a:r>
              <a:rPr lang="en-US" b="0" i="0" dirty="0" err="1">
                <a:solidFill>
                  <a:srgbClr val="000000"/>
                </a:solidFill>
                <a:effectLst/>
                <a:latin typeface="Calibri" panose="020F0502020204030204" pitchFamily="34" charset="0"/>
              </a:rPr>
              <a:t>i</a:t>
            </a:r>
            <a:r>
              <a:rPr lang="en-US" b="0" i="0" dirty="0">
                <a:solidFill>
                  <a:srgbClr val="000000"/>
                </a:solidFill>
                <a:effectLst/>
                <a:latin typeface="Calibri" panose="020F0502020204030204" pitchFamily="34" charset="0"/>
              </a:rPr>
              <a:t>) Deaths due to motor vehicle crashes, ii) deaths due to accidental falls, iii) deaths due to poisonings that either were unintentional, or the intent was undetermined. Some Firearm deaths may also be classified as unintentional.</a:t>
            </a:r>
            <a:r>
              <a:rPr lang="en-US" dirty="0"/>
              <a:t/>
            </a:r>
            <a:br>
              <a:rPr lang="en-US" dirty="0"/>
            </a:br>
            <a:r>
              <a:rPr lang="en-US" b="0" i="0" dirty="0">
                <a:solidFill>
                  <a:srgbClr val="000000"/>
                </a:solidFill>
                <a:effectLst/>
                <a:latin typeface="Calibri" panose="020F0502020204030204" pitchFamily="34" charset="0"/>
              </a:rPr>
              <a:t>Suicides, some Firearm deaths and some Poisoning deaths are classified as intentional injury</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Sagadahoc County has an uninsured rate of 6.5%, which is higher than 1 other county and about equal to 3 counties. Lack of insurance can lead to delayed medical care, emergency room treatment and poorer health outcomes. </a:t>
            </a:r>
          </a:p>
          <a:p>
            <a:endParaRPr lang="en-US" dirty="0">
              <a:cs typeface="Calibri"/>
            </a:endParaRPr>
          </a:p>
          <a:p>
            <a:r>
              <a:rPr lang="en-US" dirty="0">
                <a:cs typeface="Calibri"/>
              </a:rPr>
              <a:t>Source: </a:t>
            </a:r>
            <a:r>
              <a:rPr lang="en-US" dirty="0"/>
              <a:t>American Community Survey</a:t>
            </a:r>
          </a:p>
          <a:p>
            <a:endParaRPr lang="en-US" dirty="0">
              <a:cs typeface="Calibri"/>
            </a:endParaRPr>
          </a:p>
          <a:p>
            <a:r>
              <a:rPr lang="en-US" dirty="0">
                <a:cs typeface="Calibri"/>
              </a:rPr>
              <a:t>Read as needed- Definition: </a:t>
            </a:r>
            <a:r>
              <a:rPr lang="en-US" sz="1800" b="0" i="0" u="none" strike="noStrike" dirty="0">
                <a:solidFill>
                  <a:srgbClr val="000000"/>
                </a:solidFill>
                <a:effectLst/>
                <a:latin typeface="Calibri" panose="020F0502020204030204" pitchFamily="34" charset="0"/>
              </a:rPr>
              <a:t>Percentage of people who do not currently have any form of health insurance (either individually purchased, provided through their employer, or provided through the government).</a:t>
            </a:r>
            <a:r>
              <a:rPr lang="en-US" dirty="0"/>
              <a:t>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984793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rate of women diagnosed with breast cancer in Sagadahoc County. The rate in Sagadahoc County is higher than both the State, and U.S., but the difference is not considered significant. </a:t>
            </a:r>
          </a:p>
          <a:p>
            <a:endParaRPr lang="en-US" dirty="0"/>
          </a:p>
          <a:p>
            <a:r>
              <a:rPr lang="en-US" dirty="0"/>
              <a:t>Source: </a:t>
            </a:r>
            <a:r>
              <a:rPr lang="en-US" sz="1800" b="0" i="0" u="none" strike="noStrike" dirty="0">
                <a:solidFill>
                  <a:srgbClr val="000000"/>
                </a:solidFill>
                <a:effectLst/>
                <a:latin typeface="Arial" panose="020B0604020202020204" pitchFamily="34" charset="0"/>
              </a:rPr>
              <a:t>Maine CDC Vital Records</a:t>
            </a:r>
            <a:r>
              <a:rPr lang="en-US" dirty="0"/>
              <a:t> </a:t>
            </a:r>
          </a:p>
          <a:p>
            <a:endParaRPr lang="en-US" dirty="0"/>
          </a:p>
          <a:p>
            <a:r>
              <a:rPr lang="en-US" dirty="0"/>
              <a:t>Read as needed- Definition: </a:t>
            </a:r>
            <a:r>
              <a:rPr lang="en-US" sz="1800" b="0" i="0" u="none" strike="noStrike" dirty="0">
                <a:solidFill>
                  <a:srgbClr val="000000"/>
                </a:solidFill>
                <a:effectLst/>
                <a:latin typeface="Arial" panose="020B0604020202020204" pitchFamily="34" charset="0"/>
              </a:rPr>
              <a:t>Rate per 100,000 females of deaths from breast cancer.</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Prostate cancer deaths have increased overtime within Sagadahoc County. The rate is significantly higher than Maine overall.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Cancer Registry</a:t>
            </a:r>
            <a:endParaRPr lang="en-US" dirty="0"/>
          </a:p>
          <a:p>
            <a:endParaRPr lang="en-US" dirty="0"/>
          </a:p>
          <a:p>
            <a:r>
              <a:rPr lang="en-US" dirty="0"/>
              <a:t>Read as needed- Definition: </a:t>
            </a:r>
            <a:r>
              <a:rPr lang="en-US" sz="1800" b="0" i="0" u="none" strike="noStrike" dirty="0">
                <a:solidFill>
                  <a:srgbClr val="000000"/>
                </a:solidFill>
                <a:effectLst/>
                <a:latin typeface="Arial" panose="020B0604020202020204" pitchFamily="34" charset="0"/>
              </a:rPr>
              <a:t>Rate per 100,000 males of deaths from prostate cancer.</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1418014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Similar to the previous slide, the rate of those diagnosed with melanoma skin cancer in Sagadahoc is significantly higher than the State’s 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Cancer Registry</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Read as needed- Definition: </a:t>
            </a:r>
            <a:r>
              <a:rPr lang="en-US" sz="1800" b="0" i="0" u="none" strike="noStrike" dirty="0">
                <a:solidFill>
                  <a:srgbClr val="000000"/>
                </a:solidFill>
                <a:effectLst/>
                <a:latin typeface="Arial" panose="020B0604020202020204" pitchFamily="34" charset="0"/>
              </a:rPr>
              <a:t>Rate per 100,000 people of new cases of melanoma of the skin.</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1779193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Stroke deaths have decreased within Sagadahoc County over time, but not to a significant degree. The rate of death due to stroke is significantly higher in Sagadahoc than in Maine and the U.S., overall. </a:t>
            </a:r>
            <a:r>
              <a:rPr lang="en-US" sz="18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Definition:  Rate per 100,000 people of deaths with stroke as an underlying cause of death.</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2747708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Drexell White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6CDD7-021C-4D44-A941-E7B69ADD70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067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compares both the County’s rate of stroke hospitalizations to the State of Maine’s rate. Residents in Sagadahoc are significantly more likely to be hospitalized for a stroke when compared to the state. </a:t>
            </a:r>
            <a:r>
              <a:rPr lang="en-US" b="0" i="0" strike="sngStrike" dirty="0">
                <a:solidFill>
                  <a:srgbClr val="222222"/>
                </a:solidFill>
                <a:effectLst/>
                <a:latin typeface="Open Sans" panose="020B0606030504020204" pitchFamily="34" charset="0"/>
              </a:rPr>
              <a:t>A stroke can cause lasting brain damage, long-term disability, or even death. Signs of a stroke can range from mild weakness to paralysis or numbness on one side of the face or body. Other signs include a sudden and severe headache, sudden weakness, trouble seeing, and trouble speaking or understanding speech. </a:t>
            </a:r>
          </a:p>
          <a:p>
            <a:endParaRPr lang="en-US" b="0" i="0" dirty="0">
              <a:solidFill>
                <a:srgbClr val="222222"/>
              </a:solidFill>
              <a:effectLst/>
              <a:latin typeface="Open Sans" panose="020B0606030504020204" pitchFamily="34" charset="0"/>
            </a:endParaRPr>
          </a:p>
          <a:p>
            <a:endParaRPr lang="en-US" b="0" i="0" dirty="0">
              <a:solidFill>
                <a:srgbClr val="222222"/>
              </a:solidFill>
              <a:effectLst/>
              <a:latin typeface="Open Sans" panose="020B0606030504020204" pitchFamily="34" charset="0"/>
            </a:endParaRPr>
          </a:p>
          <a:p>
            <a:r>
              <a:rPr lang="en-US" b="0" i="0" dirty="0">
                <a:solidFill>
                  <a:srgbClr val="222222"/>
                </a:solidFill>
                <a:effectLst/>
                <a:latin typeface="Open Sans" panose="020B0606030504020204" pitchFamily="34" charset="0"/>
              </a:rPr>
              <a:t>Source(s): </a:t>
            </a:r>
            <a:r>
              <a:rPr lang="en-US" sz="1800" b="0" i="0" u="none" strike="noStrike" dirty="0">
                <a:solidFill>
                  <a:srgbClr val="000000"/>
                </a:solidFill>
                <a:effectLst/>
                <a:latin typeface="Calibri" panose="020F0502020204030204" pitchFamily="34" charset="0"/>
              </a:rPr>
              <a:t>Maine Health Data Organization Hospital Inpatient Database</a:t>
            </a:r>
            <a:r>
              <a:rPr lang="en-US" dirty="0"/>
              <a:t> </a:t>
            </a:r>
            <a:endParaRPr lang="en-US" b="0" i="0" dirty="0">
              <a:solidFill>
                <a:srgbClr val="222222"/>
              </a:solidFill>
              <a:effectLst/>
              <a:latin typeface="Open Sans" panose="020B0606030504020204" pitchFamily="34" charset="0"/>
            </a:endParaRPr>
          </a:p>
          <a:p>
            <a:r>
              <a:rPr lang="en-US" b="0" i="0" dirty="0">
                <a:solidFill>
                  <a:srgbClr val="222222"/>
                </a:solidFill>
                <a:effectLst/>
                <a:latin typeface="Open Sans" panose="020B0606030504020204" pitchFamily="34" charset="0"/>
              </a:rPr>
              <a:t>NIH, U.S. National Library of Medicine, (2021). Retrieved from: </a:t>
            </a:r>
            <a:r>
              <a:rPr lang="en-US" dirty="0"/>
              <a:t>https://medlineplus.gov/stroke.html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as needed- Definition: </a:t>
            </a:r>
            <a:r>
              <a:rPr lang="en-US" sz="1200" b="0" i="0" u="none" strike="noStrike" dirty="0">
                <a:solidFill>
                  <a:srgbClr val="000000"/>
                </a:solidFill>
                <a:effectLst/>
                <a:latin typeface="Calibri" panose="020F0502020204030204" pitchFamily="34" charset="0"/>
              </a:rPr>
              <a:t>Rate per 10,000 people of hospital discharges with a principal diagnosis of stroke.</a:t>
            </a:r>
            <a:r>
              <a:rPr lang="en-US" dirty="0"/>
              <a:t> </a:t>
            </a:r>
            <a:endParaRPr lang="en-US" b="0" i="0" dirty="0">
              <a:solidFill>
                <a:srgbClr val="222222"/>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565130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overall percentage of Sagadahoc residents who do not engage in physical activity outside of work. </a:t>
            </a:r>
            <a:r>
              <a:rPr lang="en-US" b="0" i="0" dirty="0">
                <a:solidFill>
                  <a:srgbClr val="000000"/>
                </a:solidFill>
                <a:effectLst/>
                <a:latin typeface="Times New Roman" panose="02020603050405020304" pitchFamily="18" charset="0"/>
              </a:rPr>
              <a:t> A sedentary lifestyle has a harmful effect on health. </a:t>
            </a:r>
            <a:r>
              <a:rPr lang="en-US" b="0" i="0" dirty="0" smtClean="0">
                <a:solidFill>
                  <a:srgbClr val="000000"/>
                </a:solidFill>
                <a:effectLst/>
                <a:latin typeface="Times New Roman" panose="02020603050405020304" pitchFamily="18" charset="0"/>
              </a:rPr>
              <a:t>There </a:t>
            </a:r>
            <a:r>
              <a:rPr lang="en-US" dirty="0"/>
              <a:t>has been a significant increase between 2016 &amp; 2017 of County residence who do not engage in additional physical activity outside of work. Although Sagadahoc’s rate of inactivity is higher than Maine and the U.S, the difference would not be considered significant.</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Source(s): Behavioral Risk Factor Surveillance System</a:t>
            </a:r>
          </a:p>
          <a:p>
            <a:r>
              <a:rPr lang="en-US" sz="2800" b="0" i="0" dirty="0">
                <a:solidFill>
                  <a:srgbClr val="303030"/>
                </a:solidFill>
                <a:effectLst/>
                <a:latin typeface="arial" panose="020B0604020202020204" pitchFamily="34" charset="0"/>
              </a:rPr>
              <a:t>Park, J. H., Moon, J. H., Kim, H. J., Kong, M. H., &amp; Oh, Y. H. (2020). Sedentary Lifestyle: Overview of Updated Evidence of Potential Health Risks. </a:t>
            </a:r>
            <a:r>
              <a:rPr lang="en-US" sz="2800" b="0" i="1" dirty="0">
                <a:solidFill>
                  <a:srgbClr val="303030"/>
                </a:solidFill>
                <a:effectLst/>
                <a:latin typeface="arial" panose="020B0604020202020204" pitchFamily="34" charset="0"/>
              </a:rPr>
              <a:t>Korean journal of family medicine</a:t>
            </a:r>
            <a:r>
              <a:rPr lang="en-US" sz="2800" b="0" i="0" dirty="0">
                <a:solidFill>
                  <a:srgbClr val="303030"/>
                </a:solidFill>
                <a:effectLst/>
                <a:latin typeface="arial" panose="020B0604020202020204" pitchFamily="34" charset="0"/>
              </a:rPr>
              <a:t>, </a:t>
            </a:r>
            <a:r>
              <a:rPr lang="en-US" sz="2800" b="0" i="1" dirty="0">
                <a:solidFill>
                  <a:srgbClr val="303030"/>
                </a:solidFill>
                <a:effectLst/>
                <a:latin typeface="arial" panose="020B0604020202020204" pitchFamily="34" charset="0"/>
              </a:rPr>
              <a:t>41</a:t>
            </a:r>
            <a:r>
              <a:rPr lang="en-US" sz="2800" b="0" i="0" dirty="0">
                <a:solidFill>
                  <a:srgbClr val="303030"/>
                </a:solidFill>
                <a:effectLst/>
                <a:latin typeface="arial" panose="020B0604020202020204" pitchFamily="34" charset="0"/>
              </a:rPr>
              <a:t>(6), 365–373. https://doi.org/10.4082/kjfm.20.0165</a:t>
            </a:r>
            <a:endParaRPr lang="en-US" sz="1800" b="0" i="0" u="none" strike="noStrike" dirty="0">
              <a:solidFill>
                <a:srgbClr val="000000"/>
              </a:solidFill>
              <a:effectLst/>
              <a:latin typeface="Calibri" panose="020F0502020204030204" pitchFamily="34" charset="0"/>
            </a:endParaRPr>
          </a:p>
          <a:p>
            <a:endParaRPr lang="en-US" sz="1800" b="0" i="0" u="none" strike="noStrike" dirty="0">
              <a:solidFill>
                <a:srgbClr val="000000"/>
              </a:solidFill>
              <a:effectLst/>
              <a:latin typeface="Calibri" panose="020F0502020204030204" pitchFamily="34" charset="0"/>
            </a:endParaRP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Read as needed- Definition: </a:t>
            </a:r>
            <a:r>
              <a:rPr lang="en-US" sz="1800" b="0" i="0" u="none" strike="noStrike" dirty="0">
                <a:solidFill>
                  <a:srgbClr val="000000"/>
                </a:solidFill>
                <a:effectLst/>
                <a:latin typeface="Arial" panose="020B0604020202020204" pitchFamily="34" charset="0"/>
              </a:rPr>
              <a:t>Percentage of adults who did not participate in any physical activities or exercises during the past month, other than during their regular job.</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36</a:t>
            </a:fld>
            <a:endParaRPr lang="en-US"/>
          </a:p>
        </p:txBody>
      </p:sp>
    </p:spTree>
    <p:extLst>
      <p:ext uri="{BB962C8B-B14F-4D97-AF65-F5344CB8AC3E}">
        <p14:creationId xmlns:p14="http://schemas.microsoft.com/office/powerpoint/2010/main" val="2521687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This graph shows the percentage of mother’s who attended more than 80% of their prenatal visits within Sagadahoc County. The County’s percentage has slightly decreased since 2016-2019. Sagadahoc’s rate is significantly less compared to the State overall. </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Source: Maine CDC Vital Records</a:t>
            </a:r>
            <a:r>
              <a:rPr lang="en-US" sz="2800" dirty="0"/>
              <a:t> </a:t>
            </a:r>
            <a:endParaRPr lang="en-US" sz="1800" b="0" i="0" u="none" strike="noStrike" dirty="0">
              <a:solidFill>
                <a:srgbClr val="000000"/>
              </a:solidFill>
              <a:effectLst/>
              <a:latin typeface="Arial" panose="020B0604020202020204" pitchFamily="34" charset="0"/>
            </a:endParaRP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Read as needed- Definition: Percentage of new mothers who had more than 80% of the expected prenatal visits.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37</a:t>
            </a:fld>
            <a:endParaRPr lang="en-US"/>
          </a:p>
        </p:txBody>
      </p:sp>
    </p:spTree>
    <p:extLst>
      <p:ext uri="{BB962C8B-B14F-4D97-AF65-F5344CB8AC3E}">
        <p14:creationId xmlns:p14="http://schemas.microsoft.com/office/powerpoint/2010/main" val="3557703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Toddlers under 2-years-old in Sagadahoc County are being tested for lead exposure at a significantly lower rate than the state. The testing rates have improved significantly between 2018 &amp; 2019. </a:t>
            </a:r>
            <a:r>
              <a:rPr lang="en-US" sz="1200" b="0" i="0" u="none" strike="sngStrike" dirty="0">
                <a:solidFill>
                  <a:srgbClr val="000000"/>
                </a:solidFill>
                <a:effectLst/>
                <a:latin typeface="Calibri" panose="020F0502020204030204" pitchFamily="34" charset="0"/>
              </a:rPr>
              <a:t>Although there has been an increase within the county since 2018, this should be a focus area given </a:t>
            </a:r>
            <a:r>
              <a:rPr lang="en-US" sz="1200" b="0" i="0" u="none" strike="noStrike" dirty="0">
                <a:solidFill>
                  <a:srgbClr val="000000"/>
                </a:solidFill>
                <a:effectLst/>
                <a:latin typeface="Calibri" panose="020F0502020204030204" pitchFamily="34" charset="0"/>
              </a:rPr>
              <a:t>No lead exposure in young children is considered safe, as it can have cognitive and health impacts. </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CDC Childhood Lead Poisoning Prevention Unit</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Read as needed- Definition: </a:t>
            </a:r>
            <a:r>
              <a:rPr lang="en-US" sz="1800" b="0" i="0" u="none" strike="noStrike" dirty="0">
                <a:solidFill>
                  <a:srgbClr val="000000"/>
                </a:solidFill>
                <a:effectLst/>
                <a:latin typeface="Calibri" panose="020F0502020204030204" pitchFamily="34" charset="0"/>
              </a:rPr>
              <a:t>Percentage of children, ages 12-23 months, who have had their blood tested for elevated blood lead levels.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2919612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Similar to the previous slide, 2-year-olds in Sagadahoc County are being tested for lead exposure at a significantly lower rate than the state.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CDC Childhood Lead Poisoning Prevention Unit</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Read as needed- Definition: </a:t>
            </a:r>
            <a:r>
              <a:rPr lang="en-US" sz="1800" b="0" i="0" u="none" strike="noStrike" dirty="0">
                <a:solidFill>
                  <a:srgbClr val="000000"/>
                </a:solidFill>
                <a:effectLst/>
                <a:latin typeface="Calibri" panose="020F0502020204030204" pitchFamily="34" charset="0"/>
              </a:rPr>
              <a:t>Percentage of children, ages 24-35 months, who have had their blood tested for elevated blood lead levels.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39</a:t>
            </a:fld>
            <a:endParaRPr lang="en-US"/>
          </a:p>
        </p:txBody>
      </p:sp>
    </p:spTree>
    <p:extLst>
      <p:ext uri="{BB962C8B-B14F-4D97-AF65-F5344CB8AC3E}">
        <p14:creationId xmlns:p14="http://schemas.microsoft.com/office/powerpoint/2010/main" val="3540291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Injury-related deaths is the 5th leading cause of death in Sagadahoc County. The rate has risen significantly over the years in Sagadahoc but remains less than Maine and the U.S. overall.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Read as needed- Definition:   Rate per 100,000 people of deaths due to injuries.</a:t>
            </a:r>
            <a:r>
              <a:rPr lang="en-US" sz="1200" dirty="0"/>
              <a:t>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Age Adjustment: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40</a:t>
            </a:fld>
            <a:endParaRPr lang="en-US"/>
          </a:p>
        </p:txBody>
      </p:sp>
    </p:spTree>
    <p:extLst>
      <p:ext uri="{BB962C8B-B14F-4D97-AF65-F5344CB8AC3E}">
        <p14:creationId xmlns:p14="http://schemas.microsoft.com/office/powerpoint/2010/main" val="2464467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indicator shows the rate of emergency department hospitalizations due to traumatic brain injury. Sagadahoc County’s is significantly higher than the State’s. </a:t>
            </a:r>
          </a:p>
          <a:p>
            <a:endParaRPr lang="en-US" dirty="0"/>
          </a:p>
          <a:p>
            <a:r>
              <a:rPr lang="en-US" dirty="0"/>
              <a:t>Source: </a:t>
            </a:r>
            <a:r>
              <a:rPr lang="en-US" sz="1800" b="0" i="0" u="none" strike="noStrike" dirty="0">
                <a:solidFill>
                  <a:srgbClr val="000000"/>
                </a:solidFill>
                <a:effectLst/>
                <a:latin typeface="Arial" panose="020B0604020202020204" pitchFamily="34" charset="0"/>
              </a:rPr>
              <a:t>Maine Health Data Organization Hospital Inpatient and Outpatient Databases</a:t>
            </a:r>
            <a:r>
              <a:rPr lang="en-US" dirty="0"/>
              <a:t> </a:t>
            </a:r>
          </a:p>
          <a:p>
            <a:endParaRPr lang="en-US" dirty="0"/>
          </a:p>
          <a:p>
            <a:r>
              <a:rPr lang="en-US" dirty="0"/>
              <a:t>Read as needed- Definition: </a:t>
            </a:r>
            <a:r>
              <a:rPr lang="en-US" sz="1800" b="0" i="0" u="none" strike="noStrike" dirty="0">
                <a:solidFill>
                  <a:srgbClr val="000000"/>
                </a:solidFill>
                <a:effectLst/>
                <a:latin typeface="Arial" panose="020B0604020202020204" pitchFamily="34" charset="0"/>
              </a:rPr>
              <a:t>Rate per 10,000 people of emergency department discharges with a diagnoses of traumatic brain injury.</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Age Adjusted (Read as needed): </a:t>
            </a:r>
            <a:r>
              <a:rPr lang="en-US" sz="12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41</a:t>
            </a:fld>
            <a:endParaRPr lang="en-US"/>
          </a:p>
        </p:txBody>
      </p:sp>
    </p:spTree>
    <p:extLst>
      <p:ext uri="{BB962C8B-B14F-4D97-AF65-F5344CB8AC3E}">
        <p14:creationId xmlns:p14="http://schemas.microsoft.com/office/powerpoint/2010/main" val="1714497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rate of firearm deaths, due to either homicide, suicide, or by accident within Sagadahoc County. Sagadahoc’s rate has increased significantly since 2011 and is much higher than the State’s and U.S.’s overall. </a:t>
            </a:r>
          </a:p>
          <a:p>
            <a:endParaRPr lang="en-US" dirty="0"/>
          </a:p>
          <a:p>
            <a:r>
              <a:rPr lang="en-US" dirty="0"/>
              <a:t>Source: </a:t>
            </a:r>
            <a:r>
              <a:rPr lang="en-US" sz="1800" b="0" i="0" u="none" strike="noStrike" dirty="0">
                <a:solidFill>
                  <a:srgbClr val="000000"/>
                </a:solidFill>
                <a:effectLst/>
                <a:latin typeface="Arial" panose="020B0604020202020204" pitchFamily="34" charset="0"/>
              </a:rPr>
              <a:t>Maine CDC Vital Records</a:t>
            </a:r>
            <a:r>
              <a:rPr lang="en-US" dirty="0"/>
              <a:t> </a:t>
            </a:r>
          </a:p>
          <a:p>
            <a:endParaRPr lang="en-US" dirty="0"/>
          </a:p>
          <a:p>
            <a:r>
              <a:rPr lang="en-US" dirty="0"/>
              <a:t>Read as needed- Definition: </a:t>
            </a:r>
            <a:r>
              <a:rPr lang="en-US" sz="1800" b="0" i="0" u="none" strike="noStrike" dirty="0">
                <a:solidFill>
                  <a:srgbClr val="000000"/>
                </a:solidFill>
                <a:effectLst/>
                <a:latin typeface="Arial" panose="020B0604020202020204" pitchFamily="34" charset="0"/>
              </a:rPr>
              <a:t>Rate per 100,000 people of deaths due to firearms, all intents.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Age Adjusted (Read as needed): </a:t>
            </a:r>
            <a:r>
              <a:rPr lang="en-US" sz="18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42</a:t>
            </a:fld>
            <a:endParaRPr lang="en-US"/>
          </a:p>
        </p:txBody>
      </p:sp>
    </p:spTree>
    <p:extLst>
      <p:ext uri="{BB962C8B-B14F-4D97-AF65-F5344CB8AC3E}">
        <p14:creationId xmlns:p14="http://schemas.microsoft.com/office/powerpoint/2010/main" val="2146916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rate of suicide deaths has increased over time in Sagadahoc County and are higher than Maine as a whole.  None of these differences are significantly different.</a:t>
            </a:r>
          </a:p>
          <a:p>
            <a:endParaRPr lang="en-US" sz="1200" dirty="0">
              <a:cs typeface="Calibri"/>
            </a:endParaRPr>
          </a:p>
          <a:p>
            <a:r>
              <a:rPr lang="en-US" sz="1200" dirty="0">
                <a:cs typeface="Calibri"/>
              </a:rPr>
              <a:t>Source: </a:t>
            </a:r>
            <a:r>
              <a:rPr lang="en-US" sz="1200" dirty="0"/>
              <a:t>Maine CDC Vital Records</a:t>
            </a:r>
          </a:p>
          <a:p>
            <a:endParaRPr lang="en-US" sz="1200" dirty="0"/>
          </a:p>
          <a:p>
            <a:r>
              <a:rPr lang="en-US" sz="1200" dirty="0"/>
              <a:t>Read as needed- Definition: </a:t>
            </a:r>
            <a:r>
              <a:rPr lang="en-US" sz="1200" b="0" i="0" u="none" strike="noStrike" dirty="0">
                <a:solidFill>
                  <a:srgbClr val="000000"/>
                </a:solidFill>
                <a:effectLst/>
                <a:latin typeface="Calibri" panose="020F0502020204030204" pitchFamily="34" charset="0"/>
              </a:rPr>
              <a:t>Rate per 100,000 people of deaths due to suicide.</a:t>
            </a:r>
            <a:r>
              <a:rPr lang="en-US" sz="1800" dirty="0"/>
              <a:t> </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Read as needed (Age Adjustment)- Definition: </a:t>
            </a:r>
            <a:r>
              <a:rPr lang="en-US" sz="12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43</a:t>
            </a:fld>
            <a:endParaRPr lang="en-US"/>
          </a:p>
        </p:txBody>
      </p:sp>
    </p:spTree>
    <p:extLst>
      <p:ext uri="{BB962C8B-B14F-4D97-AF65-F5344CB8AC3E}">
        <p14:creationId xmlns:p14="http://schemas.microsoft.com/office/powerpoint/2010/main" val="1499722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shows the percentage of Sagadahoc high school students who engage in intentional self-injury. Intentional </a:t>
            </a:r>
            <a:r>
              <a:rPr lang="en-US" b="0" i="0" dirty="0">
                <a:solidFill>
                  <a:srgbClr val="323435"/>
                </a:solidFill>
                <a:effectLst/>
                <a:latin typeface="Nunito Sans" panose="020B0604020202020204" pitchFamily="2" charset="0"/>
              </a:rPr>
              <a:t>self-Injury is defined </a:t>
            </a:r>
            <a:r>
              <a:rPr lang="en-US" b="0" i="1" dirty="0">
                <a:solidFill>
                  <a:srgbClr val="323435"/>
                </a:solidFill>
                <a:effectLst/>
                <a:latin typeface="Nunito Sans" panose="020B0604020202020204" pitchFamily="2" charset="0"/>
              </a:rPr>
              <a:t>as a deliberate, self-inflicted damage of body tissue without suicidal intent</a:t>
            </a:r>
            <a:r>
              <a:rPr lang="en-US" b="0" i="0" dirty="0">
                <a:solidFill>
                  <a:srgbClr val="323435"/>
                </a:solidFill>
                <a:effectLst/>
                <a:latin typeface="Nunito Sans" panose="020B0604020202020204" pitchFamily="2" charset="0"/>
              </a:rPr>
              <a:t>. Methods of self-injury include</a:t>
            </a:r>
            <a:r>
              <a:rPr lang="en-US" b="0" i="0" dirty="0">
                <a:solidFill>
                  <a:srgbClr val="000000"/>
                </a:solidFill>
                <a:effectLst/>
                <a:latin typeface="Times New Roman" panose="02020603050405020304" pitchFamily="18" charset="0"/>
              </a:rPr>
              <a:t> cutting, burning, scratching, and banging or hitting, and most people who self-injure have used multiple methods. </a:t>
            </a:r>
            <a:r>
              <a:rPr lang="en-US" dirty="0"/>
              <a:t>The County’s percentage has increased since 2017 and is now significantly higher than the State’s overall. </a:t>
            </a:r>
            <a:endParaRPr lang="en-US" sz="1200" b="0" i="0" u="none" strike="noStrike" dirty="0">
              <a:solidFill>
                <a:srgbClr val="000000"/>
              </a:solidFill>
              <a:effectLst/>
              <a:latin typeface="Arial" panose="020B0604020202020204" pitchFamily="34" charset="0"/>
            </a:endParaRPr>
          </a:p>
          <a:p>
            <a:endParaRPr lang="en-US" b="0" i="0" dirty="0">
              <a:solidFill>
                <a:srgbClr val="000000"/>
              </a:solidFill>
              <a:effectLst/>
              <a:latin typeface="Times New Roman" panose="02020603050405020304" pitchFamily="18" charset="0"/>
            </a:endParaRPr>
          </a:p>
          <a:p>
            <a:endParaRPr lang="en-US" dirty="0"/>
          </a:p>
          <a:p>
            <a:r>
              <a:rPr lang="en-US" dirty="0"/>
              <a:t>Source: </a:t>
            </a:r>
            <a:r>
              <a:rPr lang="en-US" sz="1800" b="0" i="0" u="none" strike="noStrike" dirty="0">
                <a:solidFill>
                  <a:srgbClr val="000000"/>
                </a:solidFill>
                <a:effectLst/>
                <a:latin typeface="Arial" panose="020B0604020202020204" pitchFamily="34" charset="0"/>
              </a:rPr>
              <a:t>Maine Integrated Youth Health Survey</a:t>
            </a:r>
            <a:r>
              <a:rPr lang="en-US" dirty="0"/>
              <a:t> </a:t>
            </a:r>
          </a:p>
          <a:p>
            <a:r>
              <a:rPr lang="en-US" dirty="0"/>
              <a:t>             </a:t>
            </a:r>
            <a:r>
              <a:rPr lang="en-US" b="0" i="0" dirty="0">
                <a:solidFill>
                  <a:srgbClr val="303030"/>
                </a:solidFill>
                <a:effectLst/>
                <a:latin typeface="arial" panose="020B0604020202020204" pitchFamily="34" charset="0"/>
              </a:rPr>
              <a:t>Klonsky, E. D., Victor, S. E., &amp; </a:t>
            </a:r>
            <a:r>
              <a:rPr lang="en-US" b="0" i="0" dirty="0" err="1">
                <a:solidFill>
                  <a:srgbClr val="303030"/>
                </a:solidFill>
                <a:effectLst/>
                <a:latin typeface="arial" panose="020B0604020202020204" pitchFamily="34" charset="0"/>
              </a:rPr>
              <a:t>Saffer</a:t>
            </a:r>
            <a:r>
              <a:rPr lang="en-US" b="0" i="0" dirty="0">
                <a:solidFill>
                  <a:srgbClr val="303030"/>
                </a:solidFill>
                <a:effectLst/>
                <a:latin typeface="arial" panose="020B0604020202020204" pitchFamily="34" charset="0"/>
              </a:rPr>
              <a:t>, B. Y. (2014). </a:t>
            </a:r>
            <a:r>
              <a:rPr lang="en-US" b="0" i="0" dirty="0" err="1">
                <a:solidFill>
                  <a:srgbClr val="303030"/>
                </a:solidFill>
                <a:effectLst/>
                <a:latin typeface="arial" panose="020B0604020202020204" pitchFamily="34" charset="0"/>
              </a:rPr>
              <a:t>Nonsuicidal</a:t>
            </a:r>
            <a:r>
              <a:rPr lang="en-US" b="0" i="0" dirty="0">
                <a:solidFill>
                  <a:srgbClr val="303030"/>
                </a:solidFill>
                <a:effectLst/>
                <a:latin typeface="arial" panose="020B0604020202020204" pitchFamily="34" charset="0"/>
              </a:rPr>
              <a:t> self-injury: what we know, and what we need to know. </a:t>
            </a:r>
            <a:r>
              <a:rPr lang="en-US" b="0" i="1" dirty="0">
                <a:solidFill>
                  <a:srgbClr val="303030"/>
                </a:solidFill>
                <a:effectLst/>
                <a:latin typeface="arial" panose="020B0604020202020204" pitchFamily="34" charset="0"/>
              </a:rPr>
              <a:t>Canadian journal of psychiatry. Revue </a:t>
            </a:r>
            <a:r>
              <a:rPr lang="en-US" b="0" i="1" dirty="0" err="1">
                <a:solidFill>
                  <a:srgbClr val="303030"/>
                </a:solidFill>
                <a:effectLst/>
                <a:latin typeface="arial" panose="020B0604020202020204" pitchFamily="34" charset="0"/>
              </a:rPr>
              <a:t>canadienne</a:t>
            </a:r>
            <a:r>
              <a:rPr lang="en-US" b="0" i="1" dirty="0">
                <a:solidFill>
                  <a:srgbClr val="303030"/>
                </a:solidFill>
                <a:effectLst/>
                <a:latin typeface="arial" panose="020B0604020202020204" pitchFamily="34" charset="0"/>
              </a:rPr>
              <a:t> de </a:t>
            </a:r>
            <a:r>
              <a:rPr lang="en-US" b="0" i="1" dirty="0" err="1">
                <a:solidFill>
                  <a:srgbClr val="303030"/>
                </a:solidFill>
                <a:effectLst/>
                <a:latin typeface="arial" panose="020B0604020202020204" pitchFamily="34" charset="0"/>
              </a:rPr>
              <a:t>psychiatrie</a:t>
            </a:r>
            <a:r>
              <a:rPr lang="en-US" b="0" i="0" dirty="0">
                <a:solidFill>
                  <a:srgbClr val="303030"/>
                </a:solidFill>
                <a:effectLst/>
                <a:latin typeface="arial" panose="020B0604020202020204" pitchFamily="34" charset="0"/>
              </a:rPr>
              <a:t>, </a:t>
            </a:r>
            <a:r>
              <a:rPr lang="en-US" b="0" i="1" dirty="0">
                <a:solidFill>
                  <a:srgbClr val="303030"/>
                </a:solidFill>
                <a:effectLst/>
                <a:latin typeface="arial" panose="020B0604020202020204" pitchFamily="34" charset="0"/>
              </a:rPr>
              <a:t>59</a:t>
            </a:r>
            <a:r>
              <a:rPr lang="en-US" b="0" i="0" dirty="0">
                <a:solidFill>
                  <a:srgbClr val="303030"/>
                </a:solidFill>
                <a:effectLst/>
                <a:latin typeface="arial" panose="020B0604020202020204" pitchFamily="34" charset="0"/>
              </a:rPr>
              <a:t>(11), 565–568. https://doi.org/10.1177/070674371405901101</a:t>
            </a:r>
            <a:endParaRPr lang="en-US" dirty="0"/>
          </a:p>
          <a:p>
            <a:r>
              <a:rPr lang="en-US" dirty="0"/>
              <a:t>             </a:t>
            </a:r>
          </a:p>
          <a:p>
            <a:r>
              <a:rPr lang="en-US" dirty="0"/>
              <a:t>Read as needed- Definition: </a:t>
            </a:r>
            <a:r>
              <a:rPr lang="en-US" sz="1800" b="0" i="0" u="none" strike="noStrike" dirty="0">
                <a:solidFill>
                  <a:srgbClr val="000000"/>
                </a:solidFill>
                <a:effectLst/>
                <a:latin typeface="Arial" panose="020B0604020202020204" pitchFamily="34" charset="0"/>
              </a:rPr>
              <a:t>Percentage of high school students who have ever done something to purposely hurt themselves without wanting to die, such as cutting or burning themselves on purpose.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44</a:t>
            </a:fld>
            <a:endParaRPr lang="en-US"/>
          </a:p>
        </p:txBody>
      </p:sp>
    </p:spTree>
    <p:extLst>
      <p:ext uri="{BB962C8B-B14F-4D97-AF65-F5344CB8AC3E}">
        <p14:creationId xmlns:p14="http://schemas.microsoft.com/office/powerpoint/2010/main" val="1737125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a:t>
            </a:fld>
            <a:endParaRPr lang="en-US"/>
          </a:p>
        </p:txBody>
      </p:sp>
    </p:spTree>
    <p:extLst>
      <p:ext uri="{BB962C8B-B14F-4D97-AF65-F5344CB8AC3E}">
        <p14:creationId xmlns:p14="http://schemas.microsoft.com/office/powerpoint/2010/main" val="2187566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Similar to the previous slide, this graph shows the percentage of middle school students within the County who engage in self injurious behavior. There has been an increase between 2017 &amp; 2019. The County’s rate is higher than the State’s. </a:t>
            </a:r>
            <a:endParaRPr lang="en-US" sz="1800" b="0" i="0" u="none" strike="noStrike" dirty="0">
              <a:solidFill>
                <a:srgbClr val="000000"/>
              </a:solidFill>
              <a:effectLst/>
              <a:latin typeface="Arial" panose="020B0604020202020204" pitchFamily="34" charset="0"/>
            </a:endParaRP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Source: Maine Integrated Youth Health Survey</a:t>
            </a:r>
            <a:r>
              <a:rPr lang="en-US" dirty="0"/>
              <a:t> </a:t>
            </a:r>
          </a:p>
          <a:p>
            <a:endParaRPr lang="en-US" dirty="0"/>
          </a:p>
          <a:p>
            <a:endParaRPr lang="en-US" dirty="0"/>
          </a:p>
          <a:p>
            <a:r>
              <a:rPr lang="en-US" dirty="0"/>
              <a:t>Read as needed- Definition: </a:t>
            </a:r>
            <a:r>
              <a:rPr lang="en-US" sz="1800" b="0" i="0" u="none" strike="noStrike" dirty="0">
                <a:solidFill>
                  <a:srgbClr val="000000"/>
                </a:solidFill>
                <a:effectLst/>
                <a:latin typeface="Arial" panose="020B0604020202020204" pitchFamily="34" charset="0"/>
              </a:rPr>
              <a:t>Percentage of seventh- and eighth-grade students who have ever done something to purposely hurt themselves without wanting to die, such as cutting or burning themselves on purpose.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45</a:t>
            </a:fld>
            <a:endParaRPr lang="en-US"/>
          </a:p>
        </p:txBody>
      </p:sp>
    </p:spTree>
    <p:extLst>
      <p:ext uri="{BB962C8B-B14F-4D97-AF65-F5344CB8AC3E}">
        <p14:creationId xmlns:p14="http://schemas.microsoft.com/office/powerpoint/2010/main" val="4353751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rate of Sagadahoc County’s High School students who reported being bullied on school property.  There’s been an increase since 2017, the County’s rate is significantly higher than the State’s overall rate. </a:t>
            </a:r>
          </a:p>
          <a:p>
            <a:endParaRPr lang="en-US" dirty="0"/>
          </a:p>
          <a:p>
            <a:r>
              <a:rPr lang="en-US" sz="1800" b="0" i="0" u="none" strike="noStrike" dirty="0">
                <a:solidFill>
                  <a:srgbClr val="000000"/>
                </a:solidFill>
                <a:effectLst/>
                <a:latin typeface="Calibri" panose="020F0502020204030204" pitchFamily="34" charset="0"/>
              </a:rPr>
              <a:t>Data Source: Maine Integrated Youth Health Survey</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Percentage of seventh- and eighth-grade students who have ever been bullied on school property. Data collected in odd numbered years.</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46</a:t>
            </a:fld>
            <a:endParaRPr lang="en-US"/>
          </a:p>
        </p:txBody>
      </p:sp>
    </p:spTree>
    <p:extLst>
      <p:ext uri="{BB962C8B-B14F-4D97-AF65-F5344CB8AC3E}">
        <p14:creationId xmlns:p14="http://schemas.microsoft.com/office/powerpoint/2010/main" val="14083468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rate of Sagadahoc County residents being treated in the emergency room for a mental health condition is significantly higher than the state rate. </a:t>
            </a:r>
            <a:r>
              <a:rPr lang="en-US" sz="1200" strike="sngStrike" dirty="0"/>
              <a:t>This could be related to a lack of access to mental health professionals in the area.  </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Health Data Organization Hospital Inpatient and Outpatient Databases</a:t>
            </a:r>
          </a:p>
          <a:p>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To be read as needed. Definition:  Rate per 10,000 people of emergency department discharges with a principal diagnosis of mental health condition.</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47</a:t>
            </a:fld>
            <a:endParaRPr lang="en-US"/>
          </a:p>
        </p:txBody>
      </p:sp>
    </p:spTree>
    <p:extLst>
      <p:ext uri="{BB962C8B-B14F-4D97-AF65-F5344CB8AC3E}">
        <p14:creationId xmlns:p14="http://schemas.microsoft.com/office/powerpoint/2010/main" val="1082749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This slide shows the rate of binge drinking among Sagadahoc High School students. The percentage has decreased significantly since 2015. There is a significant difference between Sagadahoc and Maine High Schoolers overall. </a:t>
            </a:r>
          </a:p>
          <a:p>
            <a:endParaRPr lang="en-US" sz="1200" b="0" i="0" u="none" strike="sng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Integrated Youth Health Survey</a:t>
            </a:r>
          </a:p>
          <a:p>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To be read as needed. Definition:  Percentage of high school students who had five or more alcoholic drinks on at least one day in the last 30 days. Data collected in odd numbered years.</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48</a:t>
            </a:fld>
            <a:endParaRPr lang="en-US"/>
          </a:p>
        </p:txBody>
      </p:sp>
    </p:spTree>
    <p:extLst>
      <p:ext uri="{BB962C8B-B14F-4D97-AF65-F5344CB8AC3E}">
        <p14:creationId xmlns:p14="http://schemas.microsoft.com/office/powerpoint/2010/main" val="31029254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slide shows the percentage of Sagadahoc County high school students who have used an e-cigarette at least once in the last 30 days.  Data is collected in odd numbered years and, as you can see, use has increased between 2017 &amp; 2019. This increase is significant.</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Integrated Youth Health Survey</a:t>
            </a:r>
          </a:p>
          <a:p>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To be read as needed. Definition:  Percentage of high school students who used an electronic vapor product at least one day in the last 30 days.  Data collected in odd numbered years.</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49</a:t>
            </a:fld>
            <a:endParaRPr lang="en-US"/>
          </a:p>
        </p:txBody>
      </p:sp>
    </p:spTree>
    <p:extLst>
      <p:ext uri="{BB962C8B-B14F-4D97-AF65-F5344CB8AC3E}">
        <p14:creationId xmlns:p14="http://schemas.microsoft.com/office/powerpoint/2010/main" val="20628896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percentage of middle school students in Sagadahoc County who have smoked an e-cigarette within the past 30 days. The rate has increased significantly since 2017. The overall percentage between the County and Maine middle schoolers overall are similar. </a:t>
            </a:r>
          </a:p>
          <a:p>
            <a:endParaRPr lang="en-US" dirty="0"/>
          </a:p>
          <a:p>
            <a:r>
              <a:rPr lang="en-US" dirty="0"/>
              <a:t>Source: </a:t>
            </a:r>
            <a:r>
              <a:rPr lang="en-US" sz="1200" b="0" i="0" u="none" strike="noStrike" dirty="0">
                <a:solidFill>
                  <a:srgbClr val="000000"/>
                </a:solidFill>
                <a:effectLst/>
                <a:latin typeface="Calibri" panose="020F0502020204030204" pitchFamily="34" charset="0"/>
              </a:rPr>
              <a:t>Maine Integrated Youth Health Survey</a:t>
            </a:r>
            <a:endParaRPr lang="en-US" dirty="0"/>
          </a:p>
          <a:p>
            <a:endParaRPr lang="en-US" dirty="0"/>
          </a:p>
          <a:p>
            <a:r>
              <a:rPr lang="en-US" dirty="0"/>
              <a:t>Read as needed- Definition: </a:t>
            </a:r>
            <a:r>
              <a:rPr lang="en-US" sz="1800" b="0" i="0" u="none" strike="noStrike" dirty="0">
                <a:solidFill>
                  <a:srgbClr val="000000"/>
                </a:solidFill>
                <a:effectLst/>
                <a:latin typeface="Arial" panose="020B0604020202020204" pitchFamily="34" charset="0"/>
              </a:rPr>
              <a:t>Percentage of seventh- and eighth-grade students who used an electronic vapor product at least one day in the last 30 days.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50</a:t>
            </a:fld>
            <a:endParaRPr lang="en-US"/>
          </a:p>
        </p:txBody>
      </p:sp>
    </p:spTree>
    <p:extLst>
      <p:ext uri="{BB962C8B-B14F-4D97-AF65-F5344CB8AC3E}">
        <p14:creationId xmlns:p14="http://schemas.microsoft.com/office/powerpoint/2010/main" val="1597877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a:p>
        </p:txBody>
      </p:sp>
    </p:spTree>
    <p:extLst>
      <p:ext uri="{BB962C8B-B14F-4D97-AF65-F5344CB8AC3E}">
        <p14:creationId xmlns:p14="http://schemas.microsoft.com/office/powerpoint/2010/main" val="17488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405148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b="1" dirty="0">
                <a:highlight>
                  <a:srgbClr val="FFFF00"/>
                </a:highlight>
              </a:rPr>
              <a:t>[Add names of those doing the leadership remarks </a:t>
            </a:r>
            <a:r>
              <a:rPr lang="en-US" b="1" dirty="0" err="1">
                <a:highlight>
                  <a:srgbClr val="FFFF00"/>
                </a:highlight>
              </a:rPr>
              <a:t>ie</a:t>
            </a:r>
            <a:r>
              <a:rPr lang="en-US" b="1" dirty="0">
                <a:highlight>
                  <a:srgbClr val="FFFF00"/>
                </a:highlight>
              </a:rPr>
              <a:t> </a:t>
            </a:r>
            <a:r>
              <a:rPr lang="en-US" sz="1200" b="1" dirty="0">
                <a:solidFill>
                  <a:schemeClr val="tx1"/>
                </a:solidFill>
                <a:highlight>
                  <a:srgbClr val="FFFF00"/>
                </a:highlight>
                <a:latin typeface="+mn-lt"/>
              </a:rPr>
              <a:t>Susan</a:t>
            </a:r>
            <a:r>
              <a:rPr lang="en-US" sz="1200" b="1" baseline="0" dirty="0">
                <a:solidFill>
                  <a:schemeClr val="tx1"/>
                </a:solidFill>
                <a:highlight>
                  <a:srgbClr val="FFFF00"/>
                </a:highlight>
                <a:latin typeface="+mn-lt"/>
              </a:rPr>
              <a:t> </a:t>
            </a:r>
            <a:r>
              <a:rPr lang="en-US" sz="1200" b="1" baseline="0" dirty="0" err="1">
                <a:solidFill>
                  <a:schemeClr val="tx1"/>
                </a:solidFill>
                <a:highlight>
                  <a:srgbClr val="FFFF00"/>
                </a:highlight>
                <a:latin typeface="+mn-lt"/>
              </a:rPr>
              <a:t>Keiler</a:t>
            </a:r>
            <a:r>
              <a:rPr lang="en-US" sz="1200" b="1" baseline="0" dirty="0">
                <a:solidFill>
                  <a:schemeClr val="tx1"/>
                </a:solidFill>
                <a:highlight>
                  <a:srgbClr val="FFFF00"/>
                </a:highlight>
                <a:latin typeface="+mn-lt"/>
              </a:rPr>
              <a:t>, </a:t>
            </a:r>
            <a:r>
              <a:rPr lang="en-US" sz="1200" baseline="0" dirty="0">
                <a:solidFill>
                  <a:schemeClr val="tx1"/>
                </a:solidFill>
                <a:highlight>
                  <a:srgbClr val="FFFF00"/>
                </a:highlight>
                <a:latin typeface="+mn-lt"/>
              </a:rPr>
              <a:t>VP Strategic Development of Southern Maine Health Care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baseline="0" dirty="0">
                <a:solidFill>
                  <a:schemeClr val="tx1"/>
                </a:solidFill>
                <a:highlight>
                  <a:srgbClr val="FFFF00"/>
                </a:highlight>
                <a:latin typeface="+mn-lt"/>
              </a:rPr>
              <a:t>Dr. Patrick Taylor, </a:t>
            </a:r>
            <a:r>
              <a:rPr lang="en-US" sz="1200" baseline="0" dirty="0">
                <a:solidFill>
                  <a:schemeClr val="tx1"/>
                </a:solidFill>
                <a:highlight>
                  <a:srgbClr val="FFFF00"/>
                </a:highlight>
                <a:latin typeface="+mn-lt"/>
              </a:rPr>
              <a:t>CEO/President of York Hospital]</a:t>
            </a:r>
            <a:endParaRPr lang="en-US" sz="1200" dirty="0">
              <a:solidFill>
                <a:schemeClr val="tx1"/>
              </a:solidFill>
              <a:highlight>
                <a:srgbClr val="FFFF00"/>
              </a:highligh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r>
              <a:rPr lang="en-US" b="1" dirty="0"/>
              <a:t>Community</a:t>
            </a:r>
            <a:r>
              <a:rPr lang="en-US" b="1" baseline="0" dirty="0"/>
              <a:t> Sponsored Event Partners include </a:t>
            </a:r>
            <a:endParaRPr lang="en-US" baseline="0" dirty="0"/>
          </a:p>
          <a:p>
            <a:pPr marL="228600" indent="-228600">
              <a:buFont typeface="+mj-lt"/>
              <a:buAutoNum type="arabicPeriod"/>
            </a:pPr>
            <a:r>
              <a:rPr lang="en-US" baseline="0" dirty="0"/>
              <a:t>Disability Rights Maine (2 events: people who are deaf or hard of hearing and people with other disabilities)</a:t>
            </a:r>
          </a:p>
          <a:p>
            <a:pPr marL="228600" indent="-228600">
              <a:buFont typeface="+mj-lt"/>
              <a:buAutoNum type="arabicPeriod"/>
            </a:pPr>
            <a:r>
              <a:rPr lang="en-US" baseline="0" dirty="0"/>
              <a:t>Maine Primary Care Association (People who are served by Maine’s Federally Qualified Health Centers</a:t>
            </a:r>
          </a:p>
          <a:p>
            <a:pPr marL="228600" indent="-228600">
              <a:buFont typeface="+mj-lt"/>
              <a:buAutoNum type="arabicPeriod"/>
            </a:pPr>
            <a:r>
              <a:rPr lang="en-US" baseline="0" dirty="0"/>
              <a:t>Maine Council on Aging (Older Adults 65+</a:t>
            </a:r>
          </a:p>
          <a:p>
            <a:pPr marL="228600" indent="-228600">
              <a:buFont typeface="+mj-lt"/>
              <a:buAutoNum type="arabicPeriod"/>
            </a:pPr>
            <a:r>
              <a:rPr lang="en-US" baseline="0" dirty="0"/>
              <a:t>Consumer Right Council of Maine (people with a mental health diagnosis)</a:t>
            </a:r>
          </a:p>
          <a:p>
            <a:pPr marL="228600" indent="-228600">
              <a:buFont typeface="+mj-lt"/>
              <a:buAutoNum type="arabicPeriod"/>
            </a:pPr>
            <a:r>
              <a:rPr lang="en-US" baseline="0" dirty="0"/>
              <a:t>Formerly Incarcerated (Maine Prisoner Re-Entry Network)</a:t>
            </a:r>
          </a:p>
          <a:p>
            <a:pPr marL="228600" indent="-228600">
              <a:buFont typeface="+mj-lt"/>
              <a:buAutoNum type="arabicPeriod"/>
            </a:pPr>
            <a:r>
              <a:rPr lang="en-US" baseline="0" dirty="0"/>
              <a:t>Maine Youth Action Network and Friends (Raising the voices of Maine’s diverse youth)</a:t>
            </a:r>
          </a:p>
          <a:p>
            <a:pPr marL="228600" indent="-228600">
              <a:buFont typeface="+mj-lt"/>
              <a:buAutoNum type="arabicPeriod"/>
            </a:pPr>
            <a:r>
              <a:rPr lang="en-US" baseline="0" dirty="0"/>
              <a:t>Green Memorial A.M.E. Zion Church (Black/African American)</a:t>
            </a:r>
          </a:p>
          <a:p>
            <a:pPr marL="228600" indent="-228600">
              <a:buFont typeface="+mj-lt"/>
              <a:buAutoNum type="arabicPeriod"/>
            </a:pPr>
            <a:r>
              <a:rPr lang="en-US" baseline="0" dirty="0"/>
              <a:t>Health Equity Alliance (LGBTQ+ community)</a:t>
            </a:r>
          </a:p>
          <a:p>
            <a:pPr marL="228600" indent="-228600">
              <a:buFont typeface="+mj-lt"/>
              <a:buAutoNum type="arabicPeriod"/>
            </a:pPr>
            <a:r>
              <a:rPr lang="en-US" baseline="0" dirty="0"/>
              <a:t>Portland Recovery Center (for people with a substance use disorder or in recovery)</a:t>
            </a:r>
          </a:p>
          <a:p>
            <a:pPr marL="228600" indent="-228600">
              <a:buFont typeface="+mj-lt"/>
              <a:buAutoNum type="arabicPeriod"/>
            </a:pPr>
            <a:r>
              <a:rPr lang="en-US" baseline="0" dirty="0"/>
              <a:t>ADD HOUSING INSECURE IF NEED BE</a:t>
            </a:r>
          </a:p>
          <a:p>
            <a:pPr marL="228600" indent="-228600">
              <a:buFont typeface="+mj-lt"/>
              <a:buAutoNum type="arabicPeriod"/>
            </a:pPr>
            <a:r>
              <a:rPr lang="en-US" baseline="0" dirty="0"/>
              <a:t>ADD VETERAN IF NEED BE</a:t>
            </a:r>
          </a:p>
          <a:p>
            <a:endParaRPr lang="en-US" baseline="0" dirty="0"/>
          </a:p>
          <a:p>
            <a:r>
              <a:rPr lang="en-US" b="1" baseline="0" dirty="0"/>
              <a:t>Oral Survey Partners include: </a:t>
            </a:r>
            <a:endParaRPr lang="en-US" baseline="0" dirty="0"/>
          </a:p>
          <a:p>
            <a:r>
              <a:rPr lang="en-US" baseline="0" dirty="0"/>
              <a:t>City of Portland’s Minority Health Program</a:t>
            </a:r>
          </a:p>
          <a:p>
            <a:r>
              <a:rPr lang="en-US" baseline="0" dirty="0"/>
              <a:t>New Mainer’s Public Health Initiative</a:t>
            </a:r>
          </a:p>
          <a:p>
            <a:r>
              <a:rPr lang="en-US" baseline="0" dirty="0"/>
              <a:t>Maine Immigrant Access Network</a:t>
            </a:r>
          </a:p>
          <a:p>
            <a:r>
              <a:rPr lang="en-US" baseline="0" dirty="0"/>
              <a:t>Gateway Community Services</a:t>
            </a:r>
          </a:p>
          <a:p>
            <a:r>
              <a:rPr lang="en-US" baseline="0" dirty="0"/>
              <a:t>Maine Immigrant and Refugee Services</a:t>
            </a:r>
          </a:p>
          <a:p>
            <a:r>
              <a:rPr lang="en-US" baseline="0" dirty="0"/>
              <a:t>Maine Community Integration</a:t>
            </a:r>
          </a:p>
          <a:p>
            <a:r>
              <a:rPr lang="en-US" baseline="0" dirty="0"/>
              <a:t>Mano </a:t>
            </a:r>
            <a:r>
              <a:rPr lang="en-US" baseline="0" dirty="0" err="1"/>
              <a:t>en</a:t>
            </a:r>
            <a:r>
              <a:rPr lang="en-US" baseline="0" dirty="0"/>
              <a:t> Mano</a:t>
            </a:r>
          </a:p>
          <a:p>
            <a:endParaRPr lang="en-US" baseline="0" dirty="0"/>
          </a:p>
          <a:p>
            <a:r>
              <a:rPr lang="en-US" baseline="0" dirty="0"/>
              <a:t>We are piloting these additional outreach methods with support from </a:t>
            </a:r>
          </a:p>
          <a:p>
            <a:r>
              <a:rPr lang="en-US" baseline="0" dirty="0"/>
              <a:t>State of Maine’s Preventative Health and Health Services Block Grant</a:t>
            </a:r>
          </a:p>
          <a:p>
            <a:r>
              <a:rPr lang="en-US" baseline="0" dirty="0"/>
              <a:t>Maine Health Access Foundation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Introduce leader for leadership remarks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2141971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remarks</a:t>
            </a:r>
          </a:p>
          <a:p>
            <a:endParaRPr lang="en-US" dirty="0"/>
          </a:p>
          <a:p>
            <a:r>
              <a:rPr lang="en-US" dirty="0"/>
              <a:t>Leader to introduce the following who will provide comments</a:t>
            </a:r>
            <a:r>
              <a:rPr lang="en-US" baseline="0" dirty="0"/>
              <a:t> on recent health improvement efforts</a:t>
            </a:r>
          </a:p>
          <a:p>
            <a:endParaRPr lang="en-US" baseline="0" dirty="0"/>
          </a:p>
          <a:p>
            <a:r>
              <a:rPr lang="en-US" baseline="0" dirty="0"/>
              <a:t>ADD NAME OF THOSE WHO WILL BE DOING REVIEWING PREVIOUS EFFORTS</a:t>
            </a:r>
            <a:endParaRPr lang="en-US" dirty="0"/>
          </a:p>
          <a:p>
            <a:endParaRPr lang="en-US" dirty="0"/>
          </a:p>
          <a:p>
            <a:r>
              <a:rPr lang="en-US" b="1" dirty="0"/>
              <a:t>Lois Skillings</a:t>
            </a:r>
            <a:r>
              <a:rPr lang="en-US" dirty="0"/>
              <a:t>, President/CEO,</a:t>
            </a:r>
            <a:r>
              <a:rPr lang="en-US" baseline="0" dirty="0"/>
              <a:t> Mid Coast Hospital</a:t>
            </a:r>
            <a:endParaRPr lang="en-US" dirty="0"/>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err="1">
                <a:solidFill>
                  <a:schemeClr val="tx1"/>
                </a:solidFill>
                <a:latin typeface="+mn-lt"/>
              </a:rPr>
              <a:t>Drexell</a:t>
            </a:r>
            <a:r>
              <a:rPr lang="en-US" sz="1200" b="1" dirty="0">
                <a:solidFill>
                  <a:schemeClr val="tx1"/>
                </a:solidFill>
                <a:latin typeface="+mn-lt"/>
              </a:rPr>
              <a:t> White</a:t>
            </a:r>
            <a:r>
              <a:rPr lang="en-US" sz="1200" b="1" baseline="0" dirty="0">
                <a:solidFill>
                  <a:schemeClr val="tx1"/>
                </a:solidFill>
                <a:latin typeface="+mn-lt"/>
              </a:rPr>
              <a:t>, </a:t>
            </a:r>
            <a:r>
              <a:rPr lang="en-US" sz="1200" baseline="0" dirty="0">
                <a:solidFill>
                  <a:schemeClr val="tx1"/>
                </a:solidFill>
                <a:latin typeface="+mn-lt"/>
              </a:rPr>
              <a:t>District Liaison ME CDC   - Efforts</a:t>
            </a:r>
            <a:endParaRPr lang="en-US" sz="1200" dirty="0">
              <a:solidFill>
                <a:schemeClr val="tx1"/>
              </a:solidFill>
              <a:latin typeface="+mn-lt"/>
            </a:endParaRPr>
          </a:p>
          <a:p>
            <a:r>
              <a:rPr lang="en-US" sz="1200" b="1" baseline="0" dirty="0">
                <a:solidFill>
                  <a:schemeClr val="tx1"/>
                </a:solidFill>
                <a:latin typeface="+mn-lt"/>
              </a:rPr>
              <a:t>Melissa </a:t>
            </a:r>
            <a:r>
              <a:rPr lang="en-US" sz="1200" b="1" baseline="0" dirty="0" err="1">
                <a:solidFill>
                  <a:schemeClr val="tx1"/>
                </a:solidFill>
                <a:latin typeface="+mn-lt"/>
              </a:rPr>
              <a:t>Fochesato</a:t>
            </a:r>
            <a:r>
              <a:rPr lang="en-US" sz="1200" b="1" baseline="0" dirty="0">
                <a:solidFill>
                  <a:schemeClr val="tx1"/>
                </a:solidFill>
                <a:latin typeface="+mn-lt"/>
              </a:rPr>
              <a:t>,</a:t>
            </a:r>
            <a:r>
              <a:rPr lang="en-US" sz="1200" b="0" baseline="0" dirty="0">
                <a:solidFill>
                  <a:schemeClr val="tx1"/>
                </a:solidFill>
                <a:latin typeface="+mn-lt"/>
              </a:rPr>
              <a:t> Director, Community Health Promotion, Efforts</a:t>
            </a:r>
            <a:endParaRPr lang="en-US" sz="1200" baseline="0" dirty="0">
              <a:solidFill>
                <a:schemeClr val="tx1"/>
              </a:solidFill>
              <a:latin typeface="+mn-lt"/>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495437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dirty="0"/>
              <a:t>Jo to introduce </a:t>
            </a:r>
            <a:r>
              <a:rPr lang="en-US" sz="1200" b="1" kern="1200" dirty="0" err="1">
                <a:solidFill>
                  <a:schemeClr val="dk1"/>
                </a:solidFill>
                <a:effectLst/>
                <a:latin typeface="+mn-lt"/>
                <a:ea typeface="+mn-ea"/>
                <a:cs typeface="+mn-cs"/>
              </a:rPr>
              <a:t>Drexell</a:t>
            </a:r>
            <a:r>
              <a:rPr lang="en-US" sz="1200" b="1" kern="1200" baseline="0" dirty="0">
                <a:solidFill>
                  <a:schemeClr val="dk1"/>
                </a:solidFill>
                <a:effectLst/>
                <a:latin typeface="+mn-lt"/>
                <a:ea typeface="+mn-ea"/>
                <a:cs typeface="+mn-cs"/>
              </a:rPr>
              <a:t> White</a:t>
            </a:r>
            <a:r>
              <a:rPr lang="en-US" sz="1200" kern="1200" baseline="0" dirty="0">
                <a:solidFill>
                  <a:schemeClr val="dk1"/>
                </a:solidFill>
                <a:effectLst/>
                <a:latin typeface="+mn-lt"/>
                <a:ea typeface="+mn-ea"/>
                <a:cs typeface="+mn-cs"/>
              </a:rPr>
              <a:t>, Public Health Liaison, </a:t>
            </a:r>
            <a:r>
              <a:rPr lang="en-US" sz="1200" kern="1200" baseline="0" dirty="0" err="1">
                <a:solidFill>
                  <a:schemeClr val="dk1"/>
                </a:solidFill>
                <a:effectLst/>
                <a:latin typeface="+mn-lt"/>
                <a:ea typeface="+mn-ea"/>
                <a:cs typeface="+mn-cs"/>
              </a:rPr>
              <a:t>Midcoast</a:t>
            </a:r>
            <a:r>
              <a:rPr lang="en-US" sz="1200" kern="1200" baseline="0" dirty="0">
                <a:solidFill>
                  <a:schemeClr val="dk1"/>
                </a:solidFill>
                <a:effectLst/>
                <a:latin typeface="+mn-lt"/>
                <a:ea typeface="+mn-ea"/>
                <a:cs typeface="+mn-cs"/>
              </a:rPr>
              <a:t> Public Health District</a:t>
            </a:r>
            <a:endParaRPr lang="en-US" sz="12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Melissa Fochesato</a:t>
            </a:r>
            <a:r>
              <a:rPr lang="en-US" sz="1200" kern="1200" dirty="0">
                <a:solidFill>
                  <a:schemeClr val="dk1"/>
                </a:solidFill>
                <a:effectLst/>
                <a:latin typeface="+mn-lt"/>
                <a:ea typeface="+mn-ea"/>
                <a:cs typeface="+mn-cs"/>
              </a:rPr>
              <a:t>, CHA Community Health</a:t>
            </a:r>
            <a:r>
              <a:rPr lang="en-US" sz="1200" kern="1200" baseline="0" dirty="0">
                <a:solidFill>
                  <a:schemeClr val="dk1"/>
                </a:solidFill>
                <a:effectLst/>
                <a:latin typeface="+mn-lt"/>
                <a:ea typeface="+mn-ea"/>
                <a:cs typeface="+mn-cs"/>
              </a:rPr>
              <a:t> Improvement</a:t>
            </a:r>
            <a:endParaRPr lang="en-US" sz="1200" kern="1200" dirty="0">
              <a:solidFill>
                <a:schemeClr val="dk1"/>
              </a:solidFill>
              <a:effectLst/>
              <a:latin typeface="+mn-lt"/>
              <a:ea typeface="+mn-ea"/>
              <a:cs typeface="+mn-cs"/>
            </a:endParaRPr>
          </a:p>
          <a:p>
            <a:r>
              <a:rPr lang="en-US" dirty="0"/>
              <a:t>who will provide comments</a:t>
            </a:r>
            <a:r>
              <a:rPr lang="en-US" baseline="0" dirty="0"/>
              <a:t> on recent health improvement efforts</a:t>
            </a:r>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2707367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11/15/2021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11/15/2021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11/15/2021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11/15/2021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11/15/2021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11/15/2021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11/15/2021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11/15/2021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11/15/2021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cid:33EE2992-B2FD-4489-91BD-EB0298AD08C2"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tm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3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4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4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mailto:mfochesato@midcoasthealth.com" TargetMode="External"/><Relationship Id="rId2" Type="http://schemas.openxmlformats.org/officeDocument/2006/relationships/hyperlink" Target="mailto:Drexell.R.White@maine.gov" TargetMode="External"/><Relationship Id="rId1" Type="http://schemas.openxmlformats.org/officeDocument/2006/relationships/slideLayout" Target="../slideLayouts/slideLayout2.xml"/><Relationship Id="rId5" Type="http://schemas.openxmlformats.org/officeDocument/2006/relationships/hyperlink" Target="http://www.mainechna.org/" TargetMode="External"/><Relationship Id="rId4" Type="http://schemas.openxmlformats.org/officeDocument/2006/relationships/hyperlink" Target="mailto:info@mainechna.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584571"/>
            <a:ext cx="9144000" cy="2387600"/>
          </a:xfrm>
        </p:spPr>
        <p:txBody>
          <a:bodyPr anchor="t">
            <a:normAutofit/>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Sagadahoc County</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76184" y="725911"/>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4" name="Picture 3">
            <a:extLst>
              <a:ext uri="{FF2B5EF4-FFF2-40B4-BE49-F238E27FC236}">
                <a16:creationId xmlns:a16="http://schemas.microsoft.com/office/drawing/2014/main" id="{8816ED98-C2F8-485D-8FFB-4681E8A23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709" y="457200"/>
            <a:ext cx="3931444" cy="5943600"/>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0886-F8AD-4599-B555-24F158E4F6C7}"/>
              </a:ext>
            </a:extLst>
          </p:cNvPr>
          <p:cNvSpPr>
            <a:spLocks noGrp="1"/>
          </p:cNvSpPr>
          <p:nvPr>
            <p:ph type="title"/>
          </p:nvPr>
        </p:nvSpPr>
        <p:spPr/>
        <p:txBody>
          <a:bodyPr/>
          <a:lstStyle/>
          <a:p>
            <a:pPr algn="ctr"/>
            <a:r>
              <a:rPr lang="en-US" dirty="0"/>
              <a:t>Pandemic Acknowledgement and Thanks</a:t>
            </a:r>
          </a:p>
        </p:txBody>
      </p:sp>
      <p:sp>
        <p:nvSpPr>
          <p:cNvPr id="3" name="Content Placeholder 2">
            <a:extLst>
              <a:ext uri="{FF2B5EF4-FFF2-40B4-BE49-F238E27FC236}">
                <a16:creationId xmlns:a16="http://schemas.microsoft.com/office/drawing/2014/main" id="{9A3D091D-6F51-4DC1-B43E-9B03B27A5E03}"/>
              </a:ext>
            </a:extLst>
          </p:cNvPr>
          <p:cNvSpPr>
            <a:spLocks noGrp="1"/>
          </p:cNvSpPr>
          <p:nvPr>
            <p:ph idx="1"/>
          </p:nvPr>
        </p:nvSpPr>
        <p:spPr/>
        <p:txBody>
          <a:bodyPr>
            <a:normAutofit/>
          </a:bodyPr>
          <a:lstStyle/>
          <a:p>
            <a:pPr marR="0" lvl="0">
              <a:lnSpc>
                <a:spcPct val="105000"/>
              </a:lnSpc>
              <a:spcBef>
                <a:spcPts val="0"/>
              </a:spcBef>
              <a:spcAft>
                <a:spcPts val="0"/>
              </a:spcAft>
            </a:pPr>
            <a:r>
              <a:rPr lang="en-US" b="1" dirty="0">
                <a:latin typeface="Calibri" panose="020F0502020204030204" pitchFamily="34" charset="0"/>
                <a:ea typeface="Times New Roman" panose="02020603050405020304" pitchFamily="18" charset="0"/>
              </a:rPr>
              <a:t>During this past CHNA cycle </a:t>
            </a:r>
            <a:r>
              <a:rPr lang="en-US" dirty="0">
                <a:latin typeface="Calibri" panose="020F0502020204030204" pitchFamily="34" charset="0"/>
                <a:ea typeface="Times New Roman" panose="02020603050405020304" pitchFamily="18" charset="0"/>
              </a:rPr>
              <a:t>– </a:t>
            </a:r>
            <a:r>
              <a:rPr lang="en-US" dirty="0">
                <a:solidFill>
                  <a:srgbClr val="FF0000"/>
                </a:solidFill>
                <a:latin typeface="Calibri" panose="020F0502020204030204" pitchFamily="34" charset="0"/>
                <a:ea typeface="Times New Roman" panose="02020603050405020304" pitchFamily="18" charset="0"/>
              </a:rPr>
              <a:t>COVID-19</a:t>
            </a:r>
            <a:r>
              <a:rPr lang="en-US" dirty="0">
                <a:latin typeface="Calibri" panose="020F0502020204030204" pitchFamily="34" charset="0"/>
                <a:ea typeface="Times New Roman" panose="02020603050405020304" pitchFamily="18" charset="0"/>
              </a:rPr>
              <a:t> became a public health focus for everyone.  </a:t>
            </a:r>
          </a:p>
          <a:p>
            <a:pPr marL="457200" lvl="0" indent="-457200">
              <a:lnSpc>
                <a:spcPct val="105000"/>
              </a:lnSpc>
              <a:spcBef>
                <a:spcPts val="0"/>
              </a:spcBef>
            </a:pPr>
            <a:endParaRPr lang="en-US" dirty="0">
              <a:latin typeface="Calibri" panose="020F0502020204030204" pitchFamily="34" charset="0"/>
              <a:ea typeface="Times New Roman" panose="02020603050405020304" pitchFamily="18" charset="0"/>
            </a:endParaRPr>
          </a:p>
          <a:p>
            <a:pPr marL="457200" lvl="0" indent="-457200">
              <a:lnSpc>
                <a:spcPct val="105000"/>
              </a:lnSpc>
              <a:spcBef>
                <a:spcPts val="0"/>
              </a:spcBef>
            </a:pPr>
            <a:r>
              <a:rPr lang="en-US" dirty="0">
                <a:latin typeface="Calibri" panose="020F0502020204030204" pitchFamily="34" charset="0"/>
                <a:ea typeface="Times New Roman" panose="02020603050405020304" pitchFamily="18" charset="0"/>
              </a:rPr>
              <a:t>This was and continues to be a focus of many of our partners’ outreach, planning, and everyday activities.</a:t>
            </a:r>
          </a:p>
          <a:p>
            <a:endParaRPr lang="en-US" dirty="0"/>
          </a:p>
        </p:txBody>
      </p:sp>
      <p:sp>
        <p:nvSpPr>
          <p:cNvPr id="4" name="Slide Number Placeholder 3">
            <a:extLst>
              <a:ext uri="{FF2B5EF4-FFF2-40B4-BE49-F238E27FC236}">
                <a16:creationId xmlns:a16="http://schemas.microsoft.com/office/drawing/2014/main" id="{183D66DE-A6A5-430F-83DB-83A3C7E5A0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74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C54D-0CFE-4F55-88ED-A78EC3F90599}"/>
              </a:ext>
            </a:extLst>
          </p:cNvPr>
          <p:cNvSpPr>
            <a:spLocks noGrp="1"/>
          </p:cNvSpPr>
          <p:nvPr>
            <p:ph type="title"/>
          </p:nvPr>
        </p:nvSpPr>
        <p:spPr>
          <a:xfrm>
            <a:off x="838200" y="182881"/>
            <a:ext cx="10515600" cy="919410"/>
          </a:xfrm>
        </p:spPr>
        <p:txBody>
          <a:bodyPr/>
          <a:lstStyle/>
          <a:p>
            <a:r>
              <a:rPr lang="en-US" dirty="0"/>
              <a:t>Midcoast Public Health District &amp; Council</a:t>
            </a:r>
          </a:p>
        </p:txBody>
      </p:sp>
      <p:sp>
        <p:nvSpPr>
          <p:cNvPr id="3" name="Content Placeholder 2">
            <a:extLst>
              <a:ext uri="{FF2B5EF4-FFF2-40B4-BE49-F238E27FC236}">
                <a16:creationId xmlns:a16="http://schemas.microsoft.com/office/drawing/2014/main" id="{810A6654-7C94-4638-A6FA-A2199C269969}"/>
              </a:ext>
            </a:extLst>
          </p:cNvPr>
          <p:cNvSpPr>
            <a:spLocks noGrp="1"/>
          </p:cNvSpPr>
          <p:nvPr>
            <p:ph idx="1"/>
          </p:nvPr>
        </p:nvSpPr>
        <p:spPr>
          <a:xfrm>
            <a:off x="838200" y="1315233"/>
            <a:ext cx="10515600" cy="4822519"/>
          </a:xfrm>
        </p:spPr>
        <p:txBody>
          <a:bodyPr>
            <a:normAutofit fontScale="85000" lnSpcReduction="20000"/>
          </a:bodyPr>
          <a:lstStyle/>
          <a:p>
            <a:r>
              <a:rPr lang="en-US" dirty="0"/>
              <a:t>Midcoast Public Health District:</a:t>
            </a:r>
          </a:p>
          <a:p>
            <a:endParaRPr lang="en-US" sz="2400" dirty="0"/>
          </a:p>
          <a:p>
            <a:pPr lvl="1"/>
            <a:r>
              <a:rPr lang="en-US" sz="2800" dirty="0">
                <a:latin typeface="+mn-lt"/>
              </a:rPr>
              <a:t>One of Nine (9) Public Health Districts in Maine</a:t>
            </a:r>
          </a:p>
          <a:p>
            <a:pPr lvl="1"/>
            <a:endParaRPr lang="en-US" sz="2800" dirty="0">
              <a:latin typeface="+mn-lt"/>
            </a:endParaRPr>
          </a:p>
          <a:p>
            <a:pPr lvl="1"/>
            <a:r>
              <a:rPr lang="en-US" sz="2800" dirty="0">
                <a:latin typeface="+mn-lt"/>
              </a:rPr>
              <a:t>Includes Knox, Lincoln, Sagadahoc &amp; Waldo Counties (73 Municipalities, including six island communities)</a:t>
            </a:r>
          </a:p>
          <a:p>
            <a:pPr lvl="1"/>
            <a:endParaRPr lang="en-US" sz="2600" dirty="0">
              <a:latin typeface="+mn-lt"/>
            </a:endParaRPr>
          </a:p>
          <a:p>
            <a:r>
              <a:rPr lang="en-US" dirty="0"/>
              <a:t>Midcoast Public Health Council (MPHC):</a:t>
            </a:r>
          </a:p>
          <a:p>
            <a:endParaRPr lang="en-US" dirty="0"/>
          </a:p>
          <a:p>
            <a:r>
              <a:rPr lang="en-US" dirty="0">
                <a:latin typeface="+mn-lt"/>
              </a:rPr>
              <a:t>District Coordinating Council (DCC) for Public Health with Membership/ Representation from the District’s Four Counties, plus Brunswick &amp; Harpswell</a:t>
            </a:r>
          </a:p>
          <a:p>
            <a:endParaRPr lang="en-US" dirty="0">
              <a:latin typeface="+mn-lt"/>
            </a:endParaRPr>
          </a:p>
          <a:p>
            <a:r>
              <a:rPr lang="en-US" dirty="0">
                <a:latin typeface="+mn-lt"/>
              </a:rPr>
              <a:t>District Work 2019 -2021– Mental Health, Obesity, Elevated Lead Levels &amp; Climate Change</a:t>
            </a:r>
          </a:p>
          <a:p>
            <a:pPr marL="0" indent="0">
              <a:buNone/>
            </a:pPr>
            <a:endParaRPr lang="en-US" sz="2400"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11</a:t>
            </a:fld>
            <a:endParaRPr lang="en-US" dirty="0"/>
          </a:p>
        </p:txBody>
      </p:sp>
    </p:spTree>
    <p:extLst>
      <p:ext uri="{BB962C8B-B14F-4D97-AF65-F5344CB8AC3E}">
        <p14:creationId xmlns:p14="http://schemas.microsoft.com/office/powerpoint/2010/main" val="41575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4D2F-7DB7-4503-892E-D12F2DFFAAB8}"/>
              </a:ext>
            </a:extLst>
          </p:cNvPr>
          <p:cNvSpPr>
            <a:spLocks noGrp="1"/>
          </p:cNvSpPr>
          <p:nvPr>
            <p:ph type="title"/>
          </p:nvPr>
        </p:nvSpPr>
        <p:spPr/>
        <p:txBody>
          <a:bodyPr/>
          <a:lstStyle/>
          <a:p>
            <a:r>
              <a:rPr lang="en-US" dirty="0"/>
              <a:t>Midcoast Public Health Council Highlights</a:t>
            </a:r>
          </a:p>
        </p:txBody>
      </p:sp>
      <p:sp>
        <p:nvSpPr>
          <p:cNvPr id="3" name="Content Placeholder 2">
            <a:extLst>
              <a:ext uri="{FF2B5EF4-FFF2-40B4-BE49-F238E27FC236}">
                <a16:creationId xmlns:a16="http://schemas.microsoft.com/office/drawing/2014/main" id="{291DCFE4-3F9F-4D7D-A66C-0B39DE1F2C5F}"/>
              </a:ext>
            </a:extLst>
          </p:cNvPr>
          <p:cNvSpPr>
            <a:spLocks noGrp="1"/>
          </p:cNvSpPr>
          <p:nvPr>
            <p:ph sz="half" idx="1"/>
          </p:nvPr>
        </p:nvSpPr>
        <p:spPr>
          <a:xfrm>
            <a:off x="838199" y="1265129"/>
            <a:ext cx="10515599" cy="4897675"/>
          </a:xfrm>
        </p:spPr>
        <p:txBody>
          <a:bodyPr>
            <a:normAutofit fontScale="92500" lnSpcReduction="10000"/>
          </a:bodyPr>
          <a:lstStyle/>
          <a:p>
            <a:pPr marL="0" indent="0">
              <a:buNone/>
            </a:pPr>
            <a:r>
              <a:rPr lang="en-US" dirty="0"/>
              <a:t>MPHC Committees:</a:t>
            </a:r>
          </a:p>
          <a:p>
            <a:pPr marL="0" indent="0">
              <a:buNone/>
            </a:pPr>
            <a:endParaRPr lang="en-US" sz="200" dirty="0"/>
          </a:p>
          <a:p>
            <a:r>
              <a:rPr lang="en-US" sz="2600" dirty="0">
                <a:latin typeface="+mn-lt"/>
              </a:rPr>
              <a:t>Mental Health  -  Mental Health First Aid Training – 80 persons trained</a:t>
            </a:r>
          </a:p>
          <a:p>
            <a:r>
              <a:rPr lang="en-US" sz="2600" dirty="0">
                <a:latin typeface="+mn-lt"/>
              </a:rPr>
              <a:t>Obesity – Promotion of low/no cost physical activity opportunities </a:t>
            </a:r>
          </a:p>
          <a:p>
            <a:r>
              <a:rPr lang="en-US" sz="2600" dirty="0">
                <a:latin typeface="+mn-lt"/>
              </a:rPr>
              <a:t>Elevated Lead Levels – Collaborating with pediatric practices to increase screening</a:t>
            </a:r>
          </a:p>
          <a:p>
            <a:pPr marL="0" indent="0">
              <a:buNone/>
            </a:pPr>
            <a:endParaRPr lang="en-US" sz="900" dirty="0"/>
          </a:p>
          <a:p>
            <a:pPr marL="0" indent="0">
              <a:buNone/>
            </a:pPr>
            <a:r>
              <a:rPr lang="en-US" dirty="0"/>
              <a:t>MPHC-sponsored panel  discussions on:</a:t>
            </a:r>
          </a:p>
          <a:p>
            <a:pPr lvl="1"/>
            <a:endParaRPr lang="en-US" sz="800" dirty="0">
              <a:latin typeface="+mn-lt"/>
            </a:endParaRPr>
          </a:p>
          <a:p>
            <a:r>
              <a:rPr lang="en-US" sz="2600" dirty="0">
                <a:latin typeface="+mn-lt"/>
              </a:rPr>
              <a:t>Social Isolation, Aging, &amp; Elder Abuse</a:t>
            </a:r>
          </a:p>
          <a:p>
            <a:r>
              <a:rPr lang="en-US" sz="2600" dirty="0">
                <a:latin typeface="+mn-lt"/>
              </a:rPr>
              <a:t>Vaccine Hesitancy, and Vaccination Efforts in the District</a:t>
            </a:r>
          </a:p>
          <a:p>
            <a:r>
              <a:rPr lang="en-US" sz="2600" dirty="0">
                <a:latin typeface="+mn-lt"/>
              </a:rPr>
              <a:t>Coping with Covid – Building Hope &amp; Resiliency</a:t>
            </a:r>
          </a:p>
          <a:p>
            <a:r>
              <a:rPr lang="en-US" sz="2600" dirty="0">
                <a:latin typeface="+mn-lt"/>
              </a:rPr>
              <a:t>Climate Change and its Public Health Implications</a:t>
            </a:r>
          </a:p>
          <a:p>
            <a:endParaRPr lang="en-US" dirty="0"/>
          </a:p>
        </p:txBody>
      </p:sp>
      <p:sp>
        <p:nvSpPr>
          <p:cNvPr id="5" name="Slide Number Placeholder 4">
            <a:extLst>
              <a:ext uri="{FF2B5EF4-FFF2-40B4-BE49-F238E27FC236}">
                <a16:creationId xmlns:a16="http://schemas.microsoft.com/office/drawing/2014/main" id="{0583EA64-2DF8-4B9D-9BC7-A41DD7012D30}"/>
              </a:ext>
            </a:extLst>
          </p:cNvPr>
          <p:cNvSpPr>
            <a:spLocks noGrp="1"/>
          </p:cNvSpPr>
          <p:nvPr>
            <p:ph type="sldNum" sz="quarter" idx="12"/>
          </p:nvPr>
        </p:nvSpPr>
        <p:spPr/>
        <p:txBody>
          <a:bodyPr/>
          <a:lstStyle/>
          <a:p>
            <a:fld id="{9B536768-C171-4A40-86CF-A60E08BEB5A1}" type="slidenum">
              <a:rPr lang="en-US" smtClean="0"/>
              <a:t>12</a:t>
            </a:fld>
            <a:endParaRPr lang="en-US" dirty="0"/>
          </a:p>
        </p:txBody>
      </p:sp>
    </p:spTree>
    <p:extLst>
      <p:ext uri="{BB962C8B-B14F-4D97-AF65-F5344CB8AC3E}">
        <p14:creationId xmlns:p14="http://schemas.microsoft.com/office/powerpoint/2010/main" val="1620955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Efforts</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11349" y="1508443"/>
            <a:ext cx="3263502" cy="4351337"/>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022829" y="1408845"/>
            <a:ext cx="3502571" cy="4351337"/>
          </a:xfrm>
        </p:spPr>
      </p:pic>
      <p:sp>
        <p:nvSpPr>
          <p:cNvPr id="5" name="Slide Number Placeholder 4"/>
          <p:cNvSpPr>
            <a:spLocks noGrp="1"/>
          </p:cNvSpPr>
          <p:nvPr>
            <p:ph type="sldNum" sz="quarter" idx="12"/>
          </p:nvPr>
        </p:nvSpPr>
        <p:spPr/>
        <p:txBody>
          <a:bodyPr/>
          <a:lstStyle/>
          <a:p>
            <a:fld id="{9B536768-C171-4A40-86CF-A60E08BEB5A1}" type="slidenum">
              <a:rPr lang="en-US" smtClean="0"/>
              <a:t>13</a:t>
            </a:fld>
            <a:endParaRPr lang="en-US"/>
          </a:p>
        </p:txBody>
      </p:sp>
      <p:pic>
        <p:nvPicPr>
          <p:cNvPr id="9" name="33EE2992-B2FD-4489-91BD-EB0298AD08C2" descr="cid:33EE2992-B2FD-4489-91BD-EB0298AD08C2"/>
          <p:cNvPicPr>
            <a:picLocks noChangeAspect="1" noChangeArrowheads="1"/>
          </p:cNvPicPr>
          <p:nvPr/>
        </p:nvPicPr>
        <p:blipFill rotWithShape="1">
          <a:blip r:embed="rId4" r:link="rId5">
            <a:extLst>
              <a:ext uri="{28A0092B-C50C-407E-A947-70E740481C1C}">
                <a14:useLocalDpi xmlns:a14="http://schemas.microsoft.com/office/drawing/2010/main" val="0"/>
              </a:ext>
            </a:extLst>
          </a:blip>
          <a:srcRect t="30504" b="25400"/>
          <a:stretch/>
        </p:blipFill>
        <p:spPr bwMode="auto">
          <a:xfrm>
            <a:off x="4143711" y="3059723"/>
            <a:ext cx="3310258" cy="31613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88834" y="1316647"/>
            <a:ext cx="2089640" cy="1567230"/>
          </a:xfrm>
          <a:prstGeom prst="rect">
            <a:avLst/>
          </a:prstGeom>
        </p:spPr>
      </p:pic>
    </p:spTree>
    <p:extLst>
      <p:ext uri="{BB962C8B-B14F-4D97-AF65-F5344CB8AC3E}">
        <p14:creationId xmlns:p14="http://schemas.microsoft.com/office/powerpoint/2010/main" val="1233280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normAutofit/>
          </a:bodyPr>
          <a:lstStyle/>
          <a:p>
            <a:pPr lvl="0">
              <a:lnSpc>
                <a:spcPct val="107000"/>
              </a:lnSpc>
              <a:spcBef>
                <a:spcPts val="0"/>
              </a:spcBef>
              <a:defRPr/>
            </a:pPr>
            <a:r>
              <a:rPr lang="en-US" dirty="0"/>
              <a:t>Mental Health/Adverse Childhood Experiences</a:t>
            </a:r>
            <a:endParaRPr lang="en-US" dirty="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14</a:t>
            </a:fld>
            <a:endParaRPr lang="en-US"/>
          </a:p>
        </p:txBody>
      </p:sp>
      <p:pic>
        <p:nvPicPr>
          <p:cNvPr id="3074" name="Picture 2" descr="https://nebula.wsimg.com/a45ea638ff99e2a075f7433124c4042a?AccessKeyId=EE5B4945F40C2587292E&amp;disposition=0&amp;alloworigi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6237" y="5600699"/>
            <a:ext cx="3971925" cy="1257301"/>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p:cNvSpPr>
            <a:spLocks noGrp="1"/>
          </p:cNvSpPr>
          <p:nvPr>
            <p:ph idx="1"/>
          </p:nvPr>
        </p:nvSpPr>
        <p:spPr>
          <a:xfrm>
            <a:off x="615462" y="1181972"/>
            <a:ext cx="10536722" cy="900759"/>
          </a:xfrm>
        </p:spPr>
        <p:txBody>
          <a:bodyPr>
            <a:normAutofit fontScale="85000" lnSpcReduction="20000"/>
          </a:bodyPr>
          <a:lstStyle/>
          <a:p>
            <a:pPr marL="0" indent="0" algn="ctr">
              <a:buNone/>
            </a:pPr>
            <a:r>
              <a:rPr lang="en-US" dirty="0"/>
              <a:t>To improve mental health outcomes of youth and adults, including a reduction in youth suicide and social isolation of older adults</a:t>
            </a:r>
            <a:br>
              <a:rPr lang="en-US" dirty="0"/>
            </a:br>
            <a:endParaRPr lang="en-US" dirty="0"/>
          </a:p>
        </p:txBody>
      </p:sp>
      <p:pic>
        <p:nvPicPr>
          <p:cNvPr id="3076" name="Picture 4" descr="https://www.midcoastyouth.org/wp-content/uploads/2021/03/DSC_1066-1-6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045" y="5412088"/>
            <a:ext cx="1969575" cy="1313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37846" y="2031077"/>
            <a:ext cx="10073661"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Support: </a:t>
            </a:r>
            <a:r>
              <a:rPr lang="en-US" sz="2400" dirty="0" err="1"/>
              <a:t>Midcoast</a:t>
            </a:r>
            <a:r>
              <a:rPr lang="en-US" sz="2400" dirty="0"/>
              <a:t> Youth Center, Age Friendly Communities of the Lower Kennebec, </a:t>
            </a:r>
            <a:r>
              <a:rPr lang="en-US" sz="2400" dirty="0" err="1"/>
              <a:t>Harpswell</a:t>
            </a:r>
            <a:r>
              <a:rPr lang="en-US" sz="2400" dirty="0"/>
              <a:t> Aging at Home, People Plus, NAMI Maine, School Mental Health Committees, Bath Area YMCA, Seacoast United Maine, Housing Resources for Youth, Maine Coast Fisherman’s Association</a:t>
            </a:r>
            <a:br>
              <a:rPr lang="en-US" sz="2400" dirty="0"/>
            </a:br>
            <a:endParaRPr lang="en-US" sz="2400" dirty="0"/>
          </a:p>
          <a:p>
            <a:pPr marL="285750" indent="-285750">
              <a:buFont typeface="Arial" panose="020B0604020202020204" pitchFamily="34" charset="0"/>
              <a:buChar char="•"/>
            </a:pPr>
            <a:r>
              <a:rPr lang="en-US" sz="2400" dirty="0"/>
              <a:t>Lead: Youth Mental Health Grants (Sources of Strength, Youth Mental Health First Aid, Social Emotional Health trainings), MOM (Maternal Opioid Misuse) Initiative, Center for Community Health &amp; Wellness Classes/Events</a:t>
            </a:r>
          </a:p>
        </p:txBody>
      </p:sp>
    </p:spTree>
    <p:extLst>
      <p:ext uri="{BB962C8B-B14F-4D97-AF65-F5344CB8AC3E}">
        <p14:creationId xmlns:p14="http://schemas.microsoft.com/office/powerpoint/2010/main" val="2385324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normAutofit/>
          </a:bodyPr>
          <a:lstStyle/>
          <a:p>
            <a:pPr lvl="0">
              <a:lnSpc>
                <a:spcPct val="107000"/>
              </a:lnSpc>
              <a:spcBef>
                <a:spcPts val="0"/>
              </a:spcBef>
              <a:defRPr/>
            </a:pPr>
            <a:r>
              <a:rPr lang="en-US" dirty="0"/>
              <a:t>Social Determinants of Health</a:t>
            </a:r>
            <a:endParaRPr lang="en-US" dirty="0">
              <a:ea typeface="Calibri" panose="020F0502020204030204" pitchFamily="34" charset="0"/>
              <a:cs typeface="Arial" panose="020B0604020202020204" pitchFamily="34" charset="0"/>
            </a:endParaRPr>
          </a:p>
        </p:txBody>
      </p:sp>
      <p:sp>
        <p:nvSpPr>
          <p:cNvPr id="13" name="Content Placeholder 12"/>
          <p:cNvSpPr>
            <a:spLocks noGrp="1"/>
          </p:cNvSpPr>
          <p:nvPr>
            <p:ph idx="1"/>
          </p:nvPr>
        </p:nvSpPr>
        <p:spPr>
          <a:xfrm>
            <a:off x="838200" y="1239715"/>
            <a:ext cx="10515600" cy="4668715"/>
          </a:xfrm>
        </p:spPr>
        <p:txBody>
          <a:bodyPr>
            <a:normAutofit/>
          </a:bodyPr>
          <a:lstStyle/>
          <a:p>
            <a:pPr marL="0" indent="0" algn="ctr">
              <a:buNone/>
            </a:pPr>
            <a:r>
              <a:rPr lang="en-US" dirty="0"/>
              <a:t>To improve the conditions in which people are born, grow, live, work and age and decrease health inequities</a:t>
            </a:r>
            <a:br>
              <a:rPr lang="en-US" dirty="0"/>
            </a:br>
            <a:endParaRPr lang="en-US" dirty="0"/>
          </a:p>
          <a:p>
            <a:pPr lvl="1"/>
            <a:r>
              <a:rPr lang="en-US" dirty="0"/>
              <a:t>Support: </a:t>
            </a:r>
            <a:r>
              <a:rPr lang="en-US" dirty="0" err="1"/>
              <a:t>Tedford</a:t>
            </a:r>
            <a:r>
              <a:rPr lang="en-US" dirty="0"/>
              <a:t> Housing, Southern </a:t>
            </a:r>
            <a:r>
              <a:rPr lang="en-US" dirty="0" err="1"/>
              <a:t>Midcoast</a:t>
            </a:r>
            <a:r>
              <a:rPr lang="en-US" dirty="0"/>
              <a:t> Housing Collaborative, </a:t>
            </a:r>
            <a:r>
              <a:rPr lang="en-US" dirty="0" err="1"/>
              <a:t>Midcoast</a:t>
            </a:r>
            <a:r>
              <a:rPr lang="en-US" dirty="0"/>
              <a:t> Hunger Prevention, Merry Meeting Food Council, New Mainer/Immigrant partnerships, Oasis Free Health Clinics, United Way</a:t>
            </a:r>
            <a:br>
              <a:rPr lang="en-US" dirty="0"/>
            </a:br>
            <a:endParaRPr lang="en-US" dirty="0"/>
          </a:p>
          <a:p>
            <a:pPr lvl="1"/>
            <a:r>
              <a:rPr lang="en-US" dirty="0"/>
              <a:t>Lead: Hunger Vital Signs, Aunt Bertha</a:t>
            </a:r>
          </a:p>
          <a:p>
            <a:pPr lvl="1"/>
            <a:endParaRPr lang="en-US"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15</a:t>
            </a:fld>
            <a:endParaRPr lang="en-US"/>
          </a:p>
        </p:txBody>
      </p:sp>
      <p:sp>
        <p:nvSpPr>
          <p:cNvPr id="2" name="AutoShape 4" descr="Merrymeeting Gleaners expanding Sharing Table to more Midcoast communities  - Portland Press Hera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87970" y="4802065"/>
            <a:ext cx="2564938" cy="1440106"/>
          </a:xfrm>
          <a:prstGeom prst="rect">
            <a:avLst/>
          </a:prstGeom>
        </p:spPr>
      </p:pic>
      <p:sp>
        <p:nvSpPr>
          <p:cNvPr id="7" name="Rectangle 7"/>
          <p:cNvSpPr>
            <a:spLocks noChangeArrowheads="1"/>
          </p:cNvSpPr>
          <p:nvPr/>
        </p:nvSpPr>
        <p:spPr bwMode="auto">
          <a:xfrm>
            <a:off x="7825153" y="4518622"/>
            <a:ext cx="4185139"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588DC3"/>
                </a:solidFill>
                <a:effectLst/>
                <a:latin typeface="inherit"/>
              </a:rPr>
              <a:t>“ Within the past 12 months we worried whether our food would run out before we got money to buy more.”</a:t>
            </a:r>
            <a:br>
              <a:rPr kumimoji="0" lang="en-US" altLang="en-US" sz="1600" b="1" i="0" u="none" strike="noStrike" cap="none" normalizeH="0" baseline="0" dirty="0">
                <a:ln>
                  <a:noFill/>
                </a:ln>
                <a:solidFill>
                  <a:srgbClr val="588DC3"/>
                </a:solidFill>
                <a:effectLst/>
                <a:latin typeface="inherit"/>
              </a:rPr>
            </a:br>
            <a:endParaRPr kumimoji="0" lang="en-US" altLang="en-US" sz="16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588DC3"/>
                </a:solidFill>
                <a:effectLst/>
                <a:latin typeface="inherit"/>
              </a:rPr>
              <a:t>“ Within the past 12 months the food we bought just didn’t last and we didn’t have money to get more.”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301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a:xfrm>
            <a:off x="838200" y="140811"/>
            <a:ext cx="10515600" cy="1325563"/>
          </a:xfrm>
        </p:spPr>
        <p:txBody>
          <a:bodyPr>
            <a:normAutofit/>
          </a:bodyPr>
          <a:lstStyle/>
          <a:p>
            <a:pPr>
              <a:lnSpc>
                <a:spcPct val="107000"/>
              </a:lnSpc>
              <a:spcBef>
                <a:spcPts val="0"/>
              </a:spcBef>
              <a:defRPr/>
            </a:pPr>
            <a:r>
              <a:rPr lang="en-US" dirty="0"/>
              <a:t>Healthy Weight, Physical Activity &amp; Healthy Eating</a:t>
            </a:r>
            <a:endParaRPr lang="en-US" dirty="0">
              <a:ea typeface="Calibri" panose="020F0502020204030204" pitchFamily="34" charset="0"/>
              <a:cs typeface="Arial" panose="020B0604020202020204" pitchFamily="34" charset="0"/>
            </a:endParaRPr>
          </a:p>
        </p:txBody>
      </p:sp>
      <p:sp>
        <p:nvSpPr>
          <p:cNvPr id="13" name="Content Placeholder 12"/>
          <p:cNvSpPr>
            <a:spLocks noGrp="1"/>
          </p:cNvSpPr>
          <p:nvPr>
            <p:ph idx="1"/>
          </p:nvPr>
        </p:nvSpPr>
        <p:spPr>
          <a:xfrm>
            <a:off x="838200" y="1828189"/>
            <a:ext cx="10515600" cy="4792712"/>
          </a:xfrm>
        </p:spPr>
        <p:txBody>
          <a:bodyPr/>
          <a:lstStyle/>
          <a:p>
            <a:pPr lvl="1"/>
            <a:r>
              <a:rPr lang="en-US" dirty="0"/>
              <a:t>Support: School Wellness activities/policies, Let’s Go! </a:t>
            </a:r>
            <a:r>
              <a:rPr lang="en-US" dirty="0" err="1"/>
              <a:t>Minigrant</a:t>
            </a:r>
            <a:r>
              <a:rPr lang="en-US" dirty="0"/>
              <a:t> activities, Get Active Southern </a:t>
            </a:r>
            <a:r>
              <a:rPr lang="en-US" dirty="0" err="1"/>
              <a:t>Midcoast</a:t>
            </a:r>
            <a:r>
              <a:rPr lang="en-US" dirty="0"/>
              <a:t>! promotion of local resources</a:t>
            </a:r>
            <a:br>
              <a:rPr lang="en-US" dirty="0"/>
            </a:br>
            <a:endParaRPr lang="en-US" dirty="0"/>
          </a:p>
          <a:p>
            <a:pPr lvl="1"/>
            <a:r>
              <a:rPr lang="en-US" dirty="0"/>
              <a:t>Lead: Let’s Go! School, Childcares, Providers; SNAP Nutrition Education classes</a:t>
            </a:r>
          </a:p>
          <a:p>
            <a:pPr lvl="1"/>
            <a:endParaRPr lang="en-US"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16</a:t>
            </a:fld>
            <a:endParaRPr lang="en-US"/>
          </a:p>
        </p:txBody>
      </p:sp>
      <p:sp>
        <p:nvSpPr>
          <p:cNvPr id="2" name="AutoShape 2" descr="LG 5210 Logo Wh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LG 5210 Logo Whi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558" y="3881279"/>
            <a:ext cx="3114675" cy="2295525"/>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5770" b="32051"/>
          <a:stretch/>
        </p:blipFill>
        <p:spPr>
          <a:xfrm>
            <a:off x="6925750" y="4224545"/>
            <a:ext cx="2947670" cy="1608992"/>
          </a:xfrm>
          <a:prstGeom prst="rect">
            <a:avLst/>
          </a:prstGeom>
        </p:spPr>
      </p:pic>
    </p:spTree>
    <p:extLst>
      <p:ext uri="{BB962C8B-B14F-4D97-AF65-F5344CB8AC3E}">
        <p14:creationId xmlns:p14="http://schemas.microsoft.com/office/powerpoint/2010/main" val="3247142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normAutofit/>
          </a:bodyPr>
          <a:lstStyle/>
          <a:p>
            <a:pPr lvl="0">
              <a:lnSpc>
                <a:spcPct val="107000"/>
              </a:lnSpc>
              <a:spcBef>
                <a:spcPts val="0"/>
              </a:spcBef>
              <a:defRPr/>
            </a:pPr>
            <a:r>
              <a:rPr lang="en-US" dirty="0"/>
              <a:t>Substance use, including tobacco</a:t>
            </a:r>
            <a:endParaRPr lang="en-US" dirty="0">
              <a:ea typeface="Calibri" panose="020F0502020204030204" pitchFamily="34" charset="0"/>
              <a:cs typeface="Arial" panose="020B0604020202020204" pitchFamily="34" charset="0"/>
            </a:endParaRPr>
          </a:p>
        </p:txBody>
      </p:sp>
      <p:sp>
        <p:nvSpPr>
          <p:cNvPr id="13" name="Content Placeholder 12"/>
          <p:cNvSpPr>
            <a:spLocks noGrp="1"/>
          </p:cNvSpPr>
          <p:nvPr>
            <p:ph idx="1"/>
          </p:nvPr>
        </p:nvSpPr>
        <p:spPr>
          <a:xfrm>
            <a:off x="568325" y="1105022"/>
            <a:ext cx="10515600" cy="1295278"/>
          </a:xfrm>
        </p:spPr>
        <p:txBody>
          <a:bodyPr>
            <a:normAutofit/>
          </a:bodyPr>
          <a:lstStyle/>
          <a:p>
            <a:pPr marL="0" indent="0" algn="ctr">
              <a:buNone/>
            </a:pPr>
            <a:r>
              <a:rPr lang="en-US" dirty="0"/>
              <a:t>To decrease rates of cancer, heart disease, substance use disorder and unintentional poisonings and increase quality of life</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17</a:t>
            </a:fld>
            <a:endParaRPr lang="en-US"/>
          </a:p>
        </p:txBody>
      </p:sp>
      <p:pic>
        <p:nvPicPr>
          <p:cNvPr id="1026" name="Picture 2" descr="Smo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58" y="4526915"/>
            <a:ext cx="1195900" cy="16862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87162" y="2763275"/>
            <a:ext cx="8566638" cy="3323987"/>
          </a:xfrm>
          <a:prstGeom prst="rect">
            <a:avLst/>
          </a:prstGeom>
          <a:noFill/>
        </p:spPr>
        <p:txBody>
          <a:bodyPr wrap="square" rtlCol="0">
            <a:spAutoFit/>
          </a:bodyPr>
          <a:lstStyle/>
          <a:p>
            <a:r>
              <a:rPr lang="en-US" sz="2400" dirty="0"/>
              <a:t>Support: Southern </a:t>
            </a:r>
            <a:r>
              <a:rPr lang="en-US" sz="2400" dirty="0" err="1"/>
              <a:t>Midcoast</a:t>
            </a:r>
            <a:r>
              <a:rPr lang="en-US" sz="2400" dirty="0"/>
              <a:t> Communities for Prevention, school vaping response, supported town &amp; organization policies and ordinance efforts</a:t>
            </a:r>
            <a:br>
              <a:rPr lang="en-US" sz="2400" dirty="0"/>
            </a:br>
            <a:endParaRPr lang="en-US" sz="2400" dirty="0"/>
          </a:p>
          <a:p>
            <a:r>
              <a:rPr lang="en-US" sz="2400" dirty="0"/>
              <a:t>Lead: Launched </a:t>
            </a:r>
            <a:r>
              <a:rPr lang="en-US" sz="2400" dirty="0" err="1"/>
              <a:t>BeFree</a:t>
            </a:r>
            <a:r>
              <a:rPr lang="en-US" sz="2400" dirty="0"/>
              <a:t>, Women’s Health and Behavioral Health tobacco treatment tailored support, launched MOM program, continued treatment programs, secured new prevention federal grant, vaping education &amp; resources</a:t>
            </a:r>
          </a:p>
          <a:p>
            <a:endParaRPr lang="en-US" dirty="0"/>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131036" y="2315121"/>
            <a:ext cx="2410313" cy="1807735"/>
          </a:xfrm>
          <a:prstGeom prst="rect">
            <a:avLst/>
          </a:prstGeom>
        </p:spPr>
      </p:pic>
    </p:spTree>
    <p:extLst>
      <p:ext uri="{BB962C8B-B14F-4D97-AF65-F5344CB8AC3E}">
        <p14:creationId xmlns:p14="http://schemas.microsoft.com/office/powerpoint/2010/main" val="3382511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18</a:t>
            </a:fld>
            <a:endParaRPr lang="en-US"/>
          </a:p>
        </p:txBody>
      </p:sp>
    </p:spTree>
    <p:extLst>
      <p:ext uri="{BB962C8B-B14F-4D97-AF65-F5344CB8AC3E}">
        <p14:creationId xmlns:p14="http://schemas.microsoft.com/office/powerpoint/2010/main" val="2637443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19</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42069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20</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102822799"/>
              </p:ext>
            </p:extLst>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1083206333"/>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21</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a:cxnSpLocks/>
          </p:cNvCxnSpPr>
          <p:nvPr/>
        </p:nvCxnSpPr>
        <p:spPr>
          <a:xfrm>
            <a:off x="605642" y="3474720"/>
            <a:ext cx="38191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22</a:t>
            </a:fld>
            <a:endParaRPr lang="en-US"/>
          </a:p>
        </p:txBody>
      </p:sp>
    </p:spTree>
    <p:extLst>
      <p:ext uri="{BB962C8B-B14F-4D97-AF65-F5344CB8AC3E}">
        <p14:creationId xmlns:p14="http://schemas.microsoft.com/office/powerpoint/2010/main" val="63842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4" name="Text Box 2">
            <a:extLst>
              <a:ext uri="{FF2B5EF4-FFF2-40B4-BE49-F238E27FC236}">
                <a16:creationId xmlns:a16="http://schemas.microsoft.com/office/drawing/2014/main" id="{8B1609A1-F397-4B45-A933-1675B1C5BA06}"/>
              </a:ext>
            </a:extLst>
          </p:cNvPr>
          <p:cNvSpPr txBox="1">
            <a:spLocks noChangeArrowheads="1"/>
          </p:cNvSpPr>
          <p:nvPr/>
        </p:nvSpPr>
        <p:spPr bwMode="auto">
          <a:xfrm>
            <a:off x="1298142" y="1607127"/>
            <a:ext cx="2102572" cy="2290619"/>
          </a:xfrm>
          <a:prstGeom prst="rect">
            <a:avLst/>
          </a:prstGeom>
          <a:solidFill>
            <a:schemeClr val="accent1">
              <a:lumMod val="20000"/>
              <a:lumOff val="80000"/>
            </a:schemeClr>
          </a:solidFill>
          <a:ln w="9525">
            <a:solidFill>
              <a:schemeClr val="tx1">
                <a:lumMod val="50000"/>
                <a:lumOff val="50000"/>
              </a:schemeClr>
            </a:solidFill>
            <a:miter lim="800000"/>
            <a:headEnd/>
            <a:tailEnd/>
          </a:ln>
        </p:spPr>
        <p:txBody>
          <a:bodyPr rot="0" vert="horz" wrap="square" lIns="0" tIns="0" rIns="0" bIns="0" anchor="ctr" anchorCtr="0">
            <a:no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SAGADAHOC </a:t>
            </a:r>
            <a:r>
              <a:rPr lang="en-US" sz="1400" dirty="0">
                <a:effectLst/>
                <a:latin typeface="Arial Narrow" panose="020B0606020202030204" pitchFamily="34" charset="0"/>
                <a:ea typeface="Calibri" panose="020F0502020204030204" pitchFamily="34" charset="0"/>
                <a:cs typeface="Calibri" panose="020F0502020204030204" pitchFamily="34" charset="0"/>
              </a:rPr>
              <a:t>COUNTY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2800" b="1" i="0" u="none" strike="noStrike" dirty="0">
                <a:solidFill>
                  <a:srgbClr val="000000"/>
                </a:solidFill>
                <a:effectLst/>
                <a:latin typeface="HelveticaNeueLT Std"/>
              </a:rPr>
              <a:t>35,452</a:t>
            </a:r>
            <a:r>
              <a:rPr lang="en-US" sz="1200" dirty="0"/>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F603DAE-02DD-4B36-90E6-57A9007491DC}"/>
              </a:ext>
            </a:extLst>
          </p:cNvPr>
          <p:cNvSpPr/>
          <p:nvPr/>
        </p:nvSpPr>
        <p:spPr>
          <a:xfrm>
            <a:off x="4229822" y="1388369"/>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Sagadahoc County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667CE54-A0EE-40A6-8D25-7C0079FBE327}"/>
              </a:ext>
            </a:extLst>
          </p:cNvPr>
          <p:cNvCxnSpPr>
            <a:stCxn id="4" idx="1"/>
            <a:endCxn id="4" idx="3"/>
          </p:cNvCxnSpPr>
          <p:nvPr/>
        </p:nvCxnSpPr>
        <p:spPr>
          <a:xfrm>
            <a:off x="1298142" y="2752437"/>
            <a:ext cx="21025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CD503E0-E12C-4C8A-9BA9-AC5BD6E0994B}"/>
              </a:ext>
            </a:extLst>
          </p:cNvPr>
          <p:cNvGrpSpPr/>
          <p:nvPr/>
        </p:nvGrpSpPr>
        <p:grpSpPr>
          <a:xfrm>
            <a:off x="4861805" y="2276092"/>
            <a:ext cx="5594033" cy="3048000"/>
            <a:chOff x="0" y="0"/>
            <a:chExt cx="5595938" cy="3479482"/>
          </a:xfrm>
          <a:noFill/>
        </p:grpSpPr>
        <p:graphicFrame>
          <p:nvGraphicFramePr>
            <p:cNvPr id="14" name="Chart 13">
              <a:extLst>
                <a:ext uri="{FF2B5EF4-FFF2-40B4-BE49-F238E27FC236}">
                  <a16:creationId xmlns:a16="http://schemas.microsoft.com/office/drawing/2014/main" id="{396068C4-BC06-4A59-8FBF-3B9F0E92CBBC}"/>
                </a:ext>
              </a:extLst>
            </p:cNvPr>
            <p:cNvGraphicFramePr>
              <a:graphicFrameLocks/>
            </p:cNvGraphicFramePr>
            <p:nvPr>
              <p:extLst>
                <p:ext uri="{D42A27DB-BD31-4B8C-83A1-F6EECF244321}">
                  <p14:modId xmlns:p14="http://schemas.microsoft.com/office/powerpoint/2010/main" val="1239795942"/>
                </p:ext>
              </p:extLst>
            </p:nvPr>
          </p:nvGraphicFramePr>
          <p:xfrm>
            <a:off x="2852738" y="0"/>
            <a:ext cx="274320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90660A3D-6901-4251-AA63-C32983F8C4EC}"/>
                </a:ext>
              </a:extLst>
            </p:cNvPr>
            <p:cNvGraphicFramePr/>
            <p:nvPr>
              <p:extLst>
                <p:ext uri="{D42A27DB-BD31-4B8C-83A1-F6EECF244321}">
                  <p14:modId xmlns:p14="http://schemas.microsoft.com/office/powerpoint/2010/main" val="1755603653"/>
                </p:ext>
              </p:extLst>
            </p:nvPr>
          </p:nvGraphicFramePr>
          <p:xfrm>
            <a:off x="0" y="4762"/>
            <a:ext cx="3017520" cy="347472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677055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2108200" y="2133600"/>
            <a:ext cx="3589483" cy="14232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Round Table for Rural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854" y="182880"/>
            <a:ext cx="4316361" cy="6108736"/>
          </a:xfrm>
          <a:prstGeom prst="rect">
            <a:avLst/>
          </a:prstGeom>
        </p:spPr>
      </p:pic>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smtClean="0"/>
              <a:t>Social Determinants of Health</a:t>
            </a:r>
            <a:endParaRPr lang="en-US" dirty="0"/>
          </a:p>
        </p:txBody>
      </p:sp>
    </p:spTree>
    <p:extLst>
      <p:ext uri="{BB962C8B-B14F-4D97-AF65-F5344CB8AC3E}">
        <p14:creationId xmlns:p14="http://schemas.microsoft.com/office/powerpoint/2010/main" val="3826487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smtClean="0"/>
              <a:t>Social Determinants of Health</a:t>
            </a:r>
            <a:endParaRPr lang="en-US" dirty="0"/>
          </a:p>
        </p:txBody>
      </p:sp>
      <p:grpSp>
        <p:nvGrpSpPr>
          <p:cNvPr id="10" name="Group 9">
            <a:extLst>
              <a:ext uri="{FF2B5EF4-FFF2-40B4-BE49-F238E27FC236}">
                <a16:creationId xmlns:a16="http://schemas.microsoft.com/office/drawing/2014/main" id="{24095972-EC4A-49B5-8123-8E600158184D}"/>
              </a:ext>
            </a:extLst>
          </p:cNvPr>
          <p:cNvGrpSpPr>
            <a:grpSpLocks noChangeAspect="1"/>
          </p:cNvGrpSpPr>
          <p:nvPr/>
        </p:nvGrpSpPr>
        <p:grpSpPr>
          <a:xfrm>
            <a:off x="1053857" y="1332730"/>
            <a:ext cx="6858806" cy="4853757"/>
            <a:chOff x="1098953" y="1333023"/>
            <a:chExt cx="6782345" cy="4799648"/>
          </a:xfrm>
        </p:grpSpPr>
        <p:pic>
          <p:nvPicPr>
            <p:cNvPr id="11" name="Picture 10">
              <a:extLst>
                <a:ext uri="{FF2B5EF4-FFF2-40B4-BE49-F238E27FC236}">
                  <a16:creationId xmlns:a16="http://schemas.microsoft.com/office/drawing/2014/main" id="{6646A9A3-6154-4330-8262-B92B6B34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8953" y="1652111"/>
              <a:ext cx="6782345" cy="4480560"/>
            </a:xfrm>
            <a:prstGeom prst="rect">
              <a:avLst/>
            </a:prstGeom>
            <a:noFill/>
            <a:ln>
              <a:solidFill>
                <a:schemeClr val="bg1">
                  <a:lumMod val="85000"/>
                </a:schemeClr>
              </a:solidFill>
            </a:ln>
          </p:spPr>
        </p:pic>
        <p:sp>
          <p:nvSpPr>
            <p:cNvPr id="12" name="Text Box 62">
              <a:extLst>
                <a:ext uri="{FF2B5EF4-FFF2-40B4-BE49-F238E27FC236}">
                  <a16:creationId xmlns:a16="http://schemas.microsoft.com/office/drawing/2014/main" id="{80DA1F40-CED8-4DF4-B2B5-F6AB0A73F410}"/>
                </a:ext>
              </a:extLst>
            </p:cNvPr>
            <p:cNvSpPr txBox="1">
              <a:spLocks noChangeArrowheads="1"/>
            </p:cNvSpPr>
            <p:nvPr/>
          </p:nvSpPr>
          <p:spPr bwMode="auto">
            <a:xfrm>
              <a:off x="1148823" y="1333023"/>
              <a:ext cx="5372135" cy="638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over age 25 with an associate’s degree or higher</a:t>
              </a:r>
            </a:p>
            <a:p>
              <a:pPr marL="0" marR="0">
                <a:lnSpc>
                  <a:spcPct val="107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B237C1AC-CDE8-41CF-8031-30AC9CF51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574183" y="1771622"/>
            <a:ext cx="3037472" cy="4389120"/>
          </a:xfrm>
          <a:prstGeom prst="rect">
            <a:avLst/>
          </a:prstGeom>
          <a:noFill/>
          <a:ln>
            <a:noFill/>
          </a:ln>
        </p:spPr>
      </p:pic>
      <p:sp>
        <p:nvSpPr>
          <p:cNvPr id="14" name="Text Box 193">
            <a:extLst>
              <a:ext uri="{FF2B5EF4-FFF2-40B4-BE49-F238E27FC236}">
                <a16:creationId xmlns:a16="http://schemas.microsoft.com/office/drawing/2014/main" id="{21A878E2-74AE-4718-B373-D919DF46B0E0}"/>
              </a:ext>
            </a:extLst>
          </p:cNvPr>
          <p:cNvSpPr txBox="1">
            <a:spLocks noChangeArrowheads="1"/>
          </p:cNvSpPr>
          <p:nvPr/>
        </p:nvSpPr>
        <p:spPr bwMode="auto">
          <a:xfrm>
            <a:off x="8199154" y="1390368"/>
            <a:ext cx="3785323" cy="62497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over age 25 with an associate’s degree or higher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 Box 63">
            <a:extLst>
              <a:ext uri="{FF2B5EF4-FFF2-40B4-BE49-F238E27FC236}">
                <a16:creationId xmlns:a16="http://schemas.microsoft.com/office/drawing/2014/main" id="{7269B76C-1259-413A-8221-3D25D0C57CB3}"/>
              </a:ext>
            </a:extLst>
          </p:cNvPr>
          <p:cNvSpPr txBox="1">
            <a:spLocks noChangeArrowheads="1"/>
          </p:cNvSpPr>
          <p:nvPr/>
        </p:nvSpPr>
        <p:spPr bwMode="auto">
          <a:xfrm>
            <a:off x="4880084" y="1508443"/>
            <a:ext cx="2988310" cy="698974"/>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9344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smtClean="0"/>
              <a:t>Social Determinants of Health</a:t>
            </a:r>
            <a:endParaRPr lang="en-US" dirty="0"/>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64664"/>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952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10;&#10;Description automatically generated">
            <a:extLst>
              <a:ext uri="{FF2B5EF4-FFF2-40B4-BE49-F238E27FC236}">
                <a16:creationId xmlns:a16="http://schemas.microsoft.com/office/drawing/2014/main" id="{273F5BB5-E167-4DC2-98D9-72C391A1F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430" y="679862"/>
            <a:ext cx="6870399" cy="5498276"/>
          </a:xfrm>
          <a:prstGeom prst="rect">
            <a:avLst/>
          </a:prstGeom>
        </p:spPr>
      </p:pic>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smtClean="0"/>
              <a:t>Social Determinants of Health</a:t>
            </a:r>
            <a:endParaRPr lang="en-US" dirty="0"/>
          </a:p>
        </p:txBody>
      </p:sp>
    </p:spTree>
    <p:extLst>
      <p:ext uri="{BB962C8B-B14F-4D97-AF65-F5344CB8AC3E}">
        <p14:creationId xmlns:p14="http://schemas.microsoft.com/office/powerpoint/2010/main" val="931648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28</a:t>
            </a:fld>
            <a:endParaRPr lang="en-US"/>
          </a:p>
        </p:txBody>
      </p:sp>
      <p:graphicFrame>
        <p:nvGraphicFramePr>
          <p:cNvPr id="5" name="Chart 4">
            <a:extLst>
              <a:ext uri="{FF2B5EF4-FFF2-40B4-BE49-F238E27FC236}">
                <a16:creationId xmlns:a16="http://schemas.microsoft.com/office/drawing/2014/main" id="{8E675766-980C-4B63-ACD7-3297DDEE20DB}"/>
              </a:ext>
            </a:extLst>
          </p:cNvPr>
          <p:cNvGraphicFramePr>
            <a:graphicFrameLocks noGrp="1"/>
          </p:cNvGraphicFramePr>
          <p:nvPr>
            <p:extLst>
              <p:ext uri="{D42A27DB-BD31-4B8C-83A1-F6EECF244321}">
                <p14:modId xmlns:p14="http://schemas.microsoft.com/office/powerpoint/2010/main" val="3137375954"/>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906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smtClean="0"/>
              <a:t>Mortality</a:t>
            </a:r>
            <a:endParaRPr lang="en-US" dirty="0"/>
          </a:p>
        </p:txBody>
      </p:sp>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20" y="1484144"/>
            <a:ext cx="3510242" cy="4663440"/>
          </a:xfrm>
          <a:prstGeom prst="rect">
            <a:avLst/>
          </a:prstGeom>
        </p:spPr>
      </p:pic>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482" y="2419514"/>
            <a:ext cx="3037777" cy="344123"/>
          </a:xfrm>
          <a:prstGeom prst="rect">
            <a:avLst/>
          </a:prstGeom>
        </p:spPr>
      </p:pic>
      <p:graphicFrame>
        <p:nvGraphicFramePr>
          <p:cNvPr id="2" name="Table 7">
            <a:extLst>
              <a:ext uri="{FF2B5EF4-FFF2-40B4-BE49-F238E27FC236}">
                <a16:creationId xmlns:a16="http://schemas.microsoft.com/office/drawing/2014/main" id="{7EA8C6EE-B091-4B0C-915B-39EBCFAB1396}"/>
              </a:ext>
            </a:extLst>
          </p:cNvPr>
          <p:cNvGraphicFramePr>
            <a:graphicFrameLocks noGrp="1"/>
          </p:cNvGraphicFramePr>
          <p:nvPr>
            <p:extLst>
              <p:ext uri="{D42A27DB-BD31-4B8C-83A1-F6EECF244321}">
                <p14:modId xmlns:p14="http://schemas.microsoft.com/office/powerpoint/2010/main" val="2252322294"/>
              </p:ext>
            </p:extLst>
          </p:nvPr>
        </p:nvGraphicFramePr>
        <p:xfrm>
          <a:off x="5465482" y="2986276"/>
          <a:ext cx="5381334" cy="1712408"/>
        </p:xfrm>
        <a:graphic>
          <a:graphicData uri="http://schemas.openxmlformats.org/drawingml/2006/table">
            <a:tbl>
              <a:tblPr firstRow="1" bandRow="1">
                <a:tableStyleId>{2A488322-F2BA-4B5B-9748-0D474271808F}</a:tableStyleId>
              </a:tblPr>
              <a:tblGrid>
                <a:gridCol w="556627">
                  <a:extLst>
                    <a:ext uri="{9D8B030D-6E8A-4147-A177-3AD203B41FA5}">
                      <a16:colId xmlns:a16="http://schemas.microsoft.com/office/drawing/2014/main" val="2218372706"/>
                    </a:ext>
                  </a:extLst>
                </a:gridCol>
                <a:gridCol w="2410691">
                  <a:extLst>
                    <a:ext uri="{9D8B030D-6E8A-4147-A177-3AD203B41FA5}">
                      <a16:colId xmlns:a16="http://schemas.microsoft.com/office/drawing/2014/main" val="783766752"/>
                    </a:ext>
                  </a:extLst>
                </a:gridCol>
                <a:gridCol w="2414016">
                  <a:extLst>
                    <a:ext uri="{9D8B030D-6E8A-4147-A177-3AD203B41FA5}">
                      <a16:colId xmlns:a16="http://schemas.microsoft.com/office/drawing/2014/main" val="1199976438"/>
                    </a:ext>
                  </a:extLst>
                </a:gridCol>
              </a:tblGrid>
              <a:tr h="270171">
                <a:tc>
                  <a:txBody>
                    <a:bodyPr/>
                    <a:lstStyle/>
                    <a:p>
                      <a:pPr algn="ctr"/>
                      <a:r>
                        <a:rPr lang="en-US" sz="1200" dirty="0">
                          <a:solidFill>
                            <a:schemeClr val="bg1"/>
                          </a:solidFill>
                        </a:rPr>
                        <a:t>RANK</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MAINE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SAGADAHOC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extLst>
                  <a:ext uri="{0D108BD9-81ED-4DB2-BD59-A6C34878D82A}">
                    <a16:rowId xmlns:a16="http://schemas.microsoft.com/office/drawing/2014/main" val="3425050845"/>
                  </a:ext>
                </a:extLst>
              </a:tr>
              <a:tr h="270171">
                <a:tc>
                  <a:txBody>
                    <a:bodyPr/>
                    <a:lstStyle/>
                    <a:p>
                      <a:pPr algn="ctr"/>
                      <a:r>
                        <a:rPr lang="en-US" sz="12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068524"/>
                  </a:ext>
                </a:extLst>
              </a:tr>
              <a:tr h="270171">
                <a:tc>
                  <a:txBody>
                    <a:bodyPr/>
                    <a:lstStyle/>
                    <a:p>
                      <a:pPr algn="ctr"/>
                      <a:r>
                        <a:rPr lang="en-US" sz="12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578050"/>
                  </a:ext>
                </a:extLst>
              </a:tr>
              <a:tr h="270171">
                <a:tc>
                  <a:txBody>
                    <a:bodyPr/>
                    <a:lstStyle/>
                    <a:p>
                      <a:pPr algn="ctr"/>
                      <a:r>
                        <a:rPr lang="en-US" sz="12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492348"/>
                  </a:ext>
                </a:extLst>
              </a:tr>
              <a:tr h="340808">
                <a:tc>
                  <a:txBody>
                    <a:bodyPr/>
                    <a:lstStyle/>
                    <a:p>
                      <a:pPr algn="ctr"/>
                      <a:r>
                        <a:rPr lang="en-US" sz="12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243075"/>
                  </a:ext>
                </a:extLst>
              </a:tr>
              <a:tr h="270171">
                <a:tc>
                  <a:txBody>
                    <a:bodyPr/>
                    <a:lstStyle/>
                    <a:p>
                      <a:pPr algn="ctr"/>
                      <a:r>
                        <a:rPr lang="en-US" sz="12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483294"/>
                  </a:ext>
                </a:extLst>
              </a:tr>
            </a:tbl>
          </a:graphicData>
        </a:graphic>
      </p:graphicFrame>
    </p:spTree>
    <p:extLst>
      <p:ext uri="{BB962C8B-B14F-4D97-AF65-F5344CB8AC3E}">
        <p14:creationId xmlns:p14="http://schemas.microsoft.com/office/powerpoint/2010/main" val="1413118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C382AE-8867-42C3-945C-496C05A910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462D960F-33C3-45A1-B5CB-90309EC48857}"/>
              </a:ext>
            </a:extLst>
          </p:cNvPr>
          <p:cNvGraphicFramePr>
            <a:graphicFrameLocks noGrp="1"/>
          </p:cNvGraphicFramePr>
          <p:nvPr>
            <p:extLst>
              <p:ext uri="{D42A27DB-BD31-4B8C-83A1-F6EECF244321}">
                <p14:modId xmlns:p14="http://schemas.microsoft.com/office/powerpoint/2010/main" val="1706381484"/>
              </p:ext>
            </p:extLst>
          </p:nvPr>
        </p:nvGraphicFramePr>
        <p:xfrm>
          <a:off x="365051" y="936493"/>
          <a:ext cx="11461897" cy="5454609"/>
        </p:xfrm>
        <a:graphic>
          <a:graphicData uri="http://schemas.openxmlformats.org/drawingml/2006/table">
            <a:tbl>
              <a:tblPr firstRow="1" bandRow="1">
                <a:tableStyleId>{5C22544A-7EE6-4342-B048-85BDC9FD1C3A}</a:tableStyleId>
              </a:tblPr>
              <a:tblGrid>
                <a:gridCol w="2066260">
                  <a:extLst>
                    <a:ext uri="{9D8B030D-6E8A-4147-A177-3AD203B41FA5}">
                      <a16:colId xmlns:a16="http://schemas.microsoft.com/office/drawing/2014/main" val="2125759393"/>
                    </a:ext>
                  </a:extLst>
                </a:gridCol>
                <a:gridCol w="2776120">
                  <a:extLst>
                    <a:ext uri="{9D8B030D-6E8A-4147-A177-3AD203B41FA5}">
                      <a16:colId xmlns:a16="http://schemas.microsoft.com/office/drawing/2014/main" val="3578790237"/>
                    </a:ext>
                  </a:extLst>
                </a:gridCol>
                <a:gridCol w="6619517">
                  <a:extLst>
                    <a:ext uri="{9D8B030D-6E8A-4147-A177-3AD203B41FA5}">
                      <a16:colId xmlns:a16="http://schemas.microsoft.com/office/drawing/2014/main" val="1223096879"/>
                    </a:ext>
                  </a:extLst>
                </a:gridCol>
              </a:tblGrid>
              <a:tr h="329717">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Time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Activity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ea typeface="+mn-ea"/>
                          <a:cs typeface="Arial" panose="020B0604020202020204" pitchFamily="34" charset="0"/>
                        </a:rPr>
                        <a:t>Speaker/Facilitator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extLst>
                  <a:ext uri="{0D108BD9-81ED-4DB2-BD59-A6C34878D82A}">
                    <a16:rowId xmlns:a16="http://schemas.microsoft.com/office/drawing/2014/main" val="4269263892"/>
                  </a:ext>
                </a:extLst>
              </a:tr>
              <a:tr h="360580">
                <a:tc>
                  <a:txBody>
                    <a:bodyPr/>
                    <a:lstStyle/>
                    <a:p>
                      <a:r>
                        <a:rPr lang="en-US" sz="1600" dirty="0">
                          <a:latin typeface="+mn-lt"/>
                        </a:rPr>
                        <a:t>12:00 – 12:05 pm</a:t>
                      </a:r>
                    </a:p>
                  </a:txBody>
                  <a:tcP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Welcome</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err="1">
                          <a:effectLst/>
                          <a:latin typeface="+mn-lt"/>
                          <a:ea typeface="Calibri" panose="020F0502020204030204" pitchFamily="34" charset="0"/>
                          <a:cs typeface="Arial" panose="020B0604020202020204" pitchFamily="34" charset="0"/>
                        </a:rPr>
                        <a:t>Drexell</a:t>
                      </a:r>
                      <a:r>
                        <a:rPr lang="en-US" sz="1600" b="1" baseline="0" dirty="0">
                          <a:effectLst/>
                          <a:latin typeface="+mn-lt"/>
                          <a:ea typeface="Calibri" panose="020F0502020204030204" pitchFamily="34" charset="0"/>
                          <a:cs typeface="Arial" panose="020B0604020202020204" pitchFamily="34" charset="0"/>
                        </a:rPr>
                        <a:t> White</a:t>
                      </a:r>
                      <a:r>
                        <a:rPr lang="en-US" sz="1600" baseline="0" dirty="0">
                          <a:effectLst/>
                          <a:latin typeface="+mn-lt"/>
                          <a:ea typeface="Calibri" panose="020F0502020204030204" pitchFamily="34" charset="0"/>
                          <a:cs typeface="Arial" panose="020B0604020202020204" pitchFamily="34" charset="0"/>
                        </a:rPr>
                        <a:t>, </a:t>
                      </a:r>
                      <a:r>
                        <a:rPr lang="en-US" sz="1600" baseline="0" dirty="0" err="1">
                          <a:effectLst/>
                          <a:latin typeface="+mn-lt"/>
                          <a:ea typeface="Calibri" panose="020F0502020204030204" pitchFamily="34" charset="0"/>
                          <a:cs typeface="Arial" panose="020B0604020202020204" pitchFamily="34" charset="0"/>
                        </a:rPr>
                        <a:t>Midcoast</a:t>
                      </a:r>
                      <a:r>
                        <a:rPr lang="en-US" sz="1600" baseline="0" dirty="0">
                          <a:effectLst/>
                          <a:latin typeface="+mn-lt"/>
                          <a:ea typeface="Calibri" panose="020F0502020204030204" pitchFamily="34" charset="0"/>
                          <a:cs typeface="Arial" panose="020B0604020202020204" pitchFamily="34" charset="0"/>
                        </a:rPr>
                        <a:t> District Liaison, </a:t>
                      </a:r>
                      <a:r>
                        <a:rPr lang="en-US" sz="1600" baseline="0" dirty="0" err="1">
                          <a:effectLst/>
                          <a:latin typeface="+mn-lt"/>
                          <a:ea typeface="Calibri" panose="020F0502020204030204" pitchFamily="34" charset="0"/>
                          <a:cs typeface="Arial" panose="020B0604020202020204" pitchFamily="34" charset="0"/>
                        </a:rPr>
                        <a:t>MeCDC</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extLst>
                  <a:ext uri="{0D108BD9-81ED-4DB2-BD59-A6C34878D82A}">
                    <a16:rowId xmlns:a16="http://schemas.microsoft.com/office/drawing/2014/main" val="2702460339"/>
                  </a:ext>
                </a:extLst>
              </a:tr>
              <a:tr h="418059">
                <a:tc>
                  <a:txBody>
                    <a:bodyPr/>
                    <a:lstStyle/>
                    <a:p>
                      <a:r>
                        <a:rPr lang="en-US" sz="1600" dirty="0">
                          <a:latin typeface="+mn-lt"/>
                        </a:rPr>
                        <a:t>12:05-12:10 pm</a:t>
                      </a:r>
                    </a:p>
                  </a:txBody>
                  <a:tcPr/>
                </a:tc>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Arial" panose="020B0604020202020204" pitchFamily="34" charset="0"/>
                        </a:rPr>
                        <a:t>Overview of </a:t>
                      </a:r>
                      <a:r>
                        <a:rPr lang="en-US" sz="1600" dirty="0" smtClean="0">
                          <a:effectLst/>
                          <a:latin typeface="+mn-lt"/>
                          <a:ea typeface="Calibri" panose="020F0502020204030204" pitchFamily="34" charset="0"/>
                          <a:cs typeface="Arial" panose="020B0604020202020204" pitchFamily="34" charset="0"/>
                        </a:rPr>
                        <a:t>Zoom, Maine Shared CHNA</a:t>
                      </a:r>
                      <a:r>
                        <a:rPr lang="en-US" sz="1600" baseline="0" dirty="0" smtClean="0">
                          <a:effectLst/>
                          <a:latin typeface="+mn-lt"/>
                          <a:ea typeface="Calibri" panose="020F0502020204030204" pitchFamily="34" charset="0"/>
                          <a:cs typeface="Arial" panose="020B0604020202020204" pitchFamily="34" charset="0"/>
                        </a:rPr>
                        <a:t> </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solidFill>
                            <a:schemeClr val="tx1"/>
                          </a:solidFill>
                          <a:latin typeface="+mn-lt"/>
                        </a:rPr>
                        <a:t>Jo</a:t>
                      </a:r>
                      <a:r>
                        <a:rPr lang="en-US" sz="1600" dirty="0">
                          <a:solidFill>
                            <a:schemeClr val="tx1"/>
                          </a:solidFill>
                          <a:latin typeface="+mn-lt"/>
                        </a:rPr>
                        <a:t> </a:t>
                      </a:r>
                      <a:r>
                        <a:rPr lang="en-US" sz="1600" b="1" kern="1200" dirty="0">
                          <a:solidFill>
                            <a:srgbClr val="000000"/>
                          </a:solidFill>
                          <a:effectLst/>
                          <a:latin typeface="+mn-lt"/>
                          <a:ea typeface="Calibri" panose="020F0502020204030204" pitchFamily="34" charset="0"/>
                          <a:cs typeface="Times New Roman" panose="02020603050405020304" pitchFamily="18" charset="0"/>
                        </a:rPr>
                        <a:t>Morrissey, </a:t>
                      </a:r>
                      <a:r>
                        <a:rPr lang="en-US" sz="1600" kern="1200" dirty="0">
                          <a:solidFill>
                            <a:srgbClr val="000000"/>
                          </a:solidFill>
                          <a:effectLst/>
                          <a:latin typeface="+mn-lt"/>
                          <a:ea typeface="Calibri" panose="020F0502020204030204" pitchFamily="34" charset="0"/>
                          <a:cs typeface="Times New Roman" panose="02020603050405020304" pitchFamily="18" charset="0"/>
                        </a:rPr>
                        <a:t>Maine Shared </a:t>
                      </a:r>
                      <a:r>
                        <a:rPr lang="en-US" sz="1600" kern="1200" dirty="0" err="1">
                          <a:solidFill>
                            <a:srgbClr val="000000"/>
                          </a:solidFill>
                          <a:effectLst/>
                          <a:latin typeface="+mn-lt"/>
                          <a:ea typeface="Calibri" panose="020F0502020204030204" pitchFamily="34" charset="0"/>
                          <a:cs typeface="Times New Roman" panose="02020603050405020304" pitchFamily="18" charset="0"/>
                        </a:rPr>
                        <a:t>CHNA</a:t>
                      </a:r>
                      <a:r>
                        <a:rPr lang="en-US" sz="1600" kern="1200" dirty="0">
                          <a:solidFill>
                            <a:srgbClr val="000000"/>
                          </a:solidFill>
                          <a:effectLst/>
                          <a:latin typeface="+mn-lt"/>
                          <a:ea typeface="Calibri" panose="020F0502020204030204" pitchFamily="34" charset="0"/>
                          <a:cs typeface="Times New Roman" panose="02020603050405020304" pitchFamily="18" charset="0"/>
                        </a:rPr>
                        <a:t> Program Manager</a:t>
                      </a:r>
                      <a:endParaRPr lang="en-US" sz="1600" dirty="0">
                        <a:solidFill>
                          <a:schemeClr val="tx1"/>
                        </a:solidFill>
                        <a:latin typeface="+mn-lt"/>
                      </a:endParaRPr>
                    </a:p>
                  </a:txBody>
                  <a:tcPr marL="80281" marR="80281" marT="40442" marB="40442"/>
                </a:tc>
                <a:extLst>
                  <a:ext uri="{0D108BD9-81ED-4DB2-BD59-A6C34878D82A}">
                    <a16:rowId xmlns:a16="http://schemas.microsoft.com/office/drawing/2014/main" val="2064659022"/>
                  </a:ext>
                </a:extLst>
              </a:tr>
              <a:tr h="738726">
                <a:tc>
                  <a:txBody>
                    <a:bodyPr/>
                    <a:lstStyle/>
                    <a:p>
                      <a:r>
                        <a:rPr lang="en-US" sz="1600" dirty="0">
                          <a:latin typeface="+mn-lt"/>
                        </a:rPr>
                        <a:t>12:10-12:15</a:t>
                      </a:r>
                      <a:r>
                        <a:rPr lang="en-US" sz="1600" baseline="0" dirty="0">
                          <a:latin typeface="+mn-lt"/>
                        </a:rPr>
                        <a:t>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Leadership Remarks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Lois Skillings, </a:t>
                      </a:r>
                      <a:r>
                        <a:rPr lang="en-US" sz="1800" kern="1200" dirty="0">
                          <a:solidFill>
                            <a:schemeClr val="dk1"/>
                          </a:solidFill>
                          <a:effectLst/>
                          <a:latin typeface="+mn-lt"/>
                          <a:ea typeface="+mn-ea"/>
                          <a:cs typeface="+mn-cs"/>
                        </a:rPr>
                        <a:t>RN, MS, FACHE, President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mn-lt"/>
                          <a:ea typeface="+mn-ea"/>
                          <a:cs typeface="+mn-cs"/>
                        </a:rPr>
                        <a:t>Mid Coast-Parkview Health, </a:t>
                      </a:r>
                      <a:r>
                        <a:rPr lang="en-US" sz="1600" kern="1200" dirty="0" err="1">
                          <a:solidFill>
                            <a:schemeClr val="dk1"/>
                          </a:solidFill>
                          <a:effectLst/>
                          <a:latin typeface="+mn-lt"/>
                          <a:ea typeface="+mn-ea"/>
                          <a:cs typeface="+mn-cs"/>
                        </a:rPr>
                        <a:t>MaineHealth</a:t>
                      </a:r>
                      <a:endParaRPr lang="en-US" sz="1600" kern="1200" dirty="0">
                        <a:solidFill>
                          <a:schemeClr val="dk1"/>
                        </a:solidFill>
                        <a:effectLst/>
                        <a:latin typeface="+mn-lt"/>
                        <a:ea typeface="+mn-ea"/>
                        <a:cs typeface="+mn-cs"/>
                      </a:endParaRPr>
                    </a:p>
                  </a:txBody>
                  <a:tcPr marL="80281" marR="80281" marT="40442" marB="40442" anchor="ctr"/>
                </a:tc>
                <a:extLst>
                  <a:ext uri="{0D108BD9-81ED-4DB2-BD59-A6C34878D82A}">
                    <a16:rowId xmlns:a16="http://schemas.microsoft.com/office/drawing/2014/main" val="2086731360"/>
                  </a:ext>
                </a:extLst>
              </a:tr>
              <a:tr h="994199">
                <a:tc>
                  <a:txBody>
                    <a:bodyPr/>
                    <a:lstStyle/>
                    <a:p>
                      <a:r>
                        <a:rPr lang="en-US" sz="1600" dirty="0">
                          <a:latin typeface="+mn-lt"/>
                        </a:rPr>
                        <a:t>12:15-12:25 </a:t>
                      </a:r>
                      <a:r>
                        <a:rPr lang="en-US" sz="1600" baseline="0" dirty="0">
                          <a:latin typeface="+mn-lt"/>
                        </a:rPr>
                        <a:t>pm</a:t>
                      </a:r>
                      <a:endParaRPr lang="en-US" sz="1600" dirty="0">
                        <a:latin typeface="+mn-lt"/>
                      </a:endParaRPr>
                    </a:p>
                  </a:txBody>
                  <a:tcPr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a:effectLst/>
                          <a:latin typeface="+mn-lt"/>
                          <a:cs typeface="Arial" panose="020B0604020202020204" pitchFamily="34" charset="0"/>
                        </a:rPr>
                        <a:t>Review previous </a:t>
                      </a:r>
                      <a:r>
                        <a:rPr lang="en-US" sz="1600" kern="1200" dirty="0" err="1">
                          <a:effectLst/>
                          <a:latin typeface="+mn-lt"/>
                          <a:cs typeface="Arial" panose="020B0604020202020204" pitchFamily="34" charset="0"/>
                        </a:rPr>
                        <a:t>CHNA</a:t>
                      </a:r>
                      <a:r>
                        <a:rPr lang="en-US" sz="1600" kern="1200" dirty="0">
                          <a:effectLst/>
                          <a:latin typeface="+mn-lt"/>
                          <a:cs typeface="Arial" panose="020B0604020202020204" pitchFamily="34" charset="0"/>
                        </a:rPr>
                        <a:t> priorities and activities 2019-2021</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kern="1200" dirty="0" err="1">
                          <a:solidFill>
                            <a:schemeClr val="dk1"/>
                          </a:solidFill>
                          <a:effectLst/>
                          <a:latin typeface="+mn-lt"/>
                          <a:ea typeface="+mn-ea"/>
                          <a:cs typeface="+mn-cs"/>
                        </a:rPr>
                        <a:t>Drexell</a:t>
                      </a:r>
                      <a:r>
                        <a:rPr lang="en-US" sz="1600" b="1" kern="1200" dirty="0">
                          <a:solidFill>
                            <a:schemeClr val="dk1"/>
                          </a:solidFill>
                          <a:effectLst/>
                          <a:latin typeface="+mn-lt"/>
                          <a:ea typeface="+mn-ea"/>
                          <a:cs typeface="+mn-cs"/>
                        </a:rPr>
                        <a:t> </a:t>
                      </a:r>
                      <a:r>
                        <a:rPr lang="en-US" sz="1600" b="1" kern="1200" dirty="0" smtClean="0">
                          <a:solidFill>
                            <a:schemeClr val="dk1"/>
                          </a:solidFill>
                          <a:effectLst/>
                          <a:latin typeface="+mn-lt"/>
                          <a:ea typeface="+mn-ea"/>
                          <a:cs typeface="+mn-cs"/>
                        </a:rPr>
                        <a:t>White, </a:t>
                      </a:r>
                      <a:r>
                        <a:rPr lang="en-US" sz="1600" baseline="0" dirty="0" err="1" smtClean="0">
                          <a:effectLst/>
                          <a:latin typeface="+mn-lt"/>
                          <a:ea typeface="Calibri" panose="020F0502020204030204" pitchFamily="34" charset="0"/>
                          <a:cs typeface="Arial" panose="020B0604020202020204" pitchFamily="34" charset="0"/>
                        </a:rPr>
                        <a:t>Midcoast</a:t>
                      </a:r>
                      <a:r>
                        <a:rPr lang="en-US" sz="1600" baseline="0" dirty="0" smtClean="0">
                          <a:effectLst/>
                          <a:latin typeface="+mn-lt"/>
                          <a:ea typeface="Calibri" panose="020F0502020204030204" pitchFamily="34" charset="0"/>
                          <a:cs typeface="Arial" panose="020B0604020202020204" pitchFamily="34" charset="0"/>
                        </a:rPr>
                        <a:t> District Liaison, </a:t>
                      </a:r>
                      <a:r>
                        <a:rPr lang="en-US" sz="1600" baseline="0" dirty="0" err="1" smtClean="0">
                          <a:effectLst/>
                          <a:latin typeface="+mn-lt"/>
                          <a:ea typeface="Calibri" panose="020F0502020204030204" pitchFamily="34" charset="0"/>
                          <a:cs typeface="Arial" panose="020B0604020202020204" pitchFamily="34" charset="0"/>
                        </a:rPr>
                        <a:t>MeCDC</a:t>
                      </a:r>
                      <a:endParaRPr lang="en-US" sz="16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Melissa Fochesato, </a:t>
                      </a:r>
                      <a:r>
                        <a:rPr lang="en-US" sz="1600" kern="1200" dirty="0">
                          <a:solidFill>
                            <a:schemeClr val="dk1"/>
                          </a:solidFill>
                          <a:effectLst/>
                          <a:latin typeface="+mn-lt"/>
                          <a:ea typeface="+mn-ea"/>
                          <a:cs typeface="+mn-cs"/>
                        </a:rPr>
                        <a:t>Director, Community</a:t>
                      </a:r>
                      <a:r>
                        <a:rPr lang="en-US" sz="1600" kern="1200" baseline="0" dirty="0">
                          <a:solidFill>
                            <a:schemeClr val="dk1"/>
                          </a:solidFill>
                          <a:effectLst/>
                          <a:latin typeface="+mn-lt"/>
                          <a:ea typeface="+mn-ea"/>
                          <a:cs typeface="+mn-cs"/>
                        </a:rPr>
                        <a:t> Health Promotion</a:t>
                      </a:r>
                      <a:endParaRPr lang="en-US" sz="1600" kern="1200" dirty="0">
                        <a:solidFill>
                          <a:schemeClr val="dk1"/>
                        </a:solidFill>
                        <a:effectLst/>
                        <a:latin typeface="+mn-lt"/>
                        <a:ea typeface="+mn-ea"/>
                        <a:cs typeface="+mn-cs"/>
                      </a:endParaRPr>
                    </a:p>
                  </a:txBody>
                  <a:tcPr marL="80281" marR="80281" marT="40442" marB="40442" anchor="ctr"/>
                </a:tc>
                <a:extLst>
                  <a:ext uri="{0D108BD9-81ED-4DB2-BD59-A6C34878D82A}">
                    <a16:rowId xmlns:a16="http://schemas.microsoft.com/office/drawing/2014/main" val="3142180063"/>
                  </a:ext>
                </a:extLst>
              </a:tr>
              <a:tr h="412674">
                <a:tc>
                  <a:txBody>
                    <a:bodyPr/>
                    <a:lstStyle/>
                    <a:p>
                      <a:r>
                        <a:rPr lang="en-US" sz="1600" dirty="0">
                          <a:latin typeface="+mn-lt"/>
                        </a:rPr>
                        <a:t>12:25-12:45 </a:t>
                      </a:r>
                      <a:r>
                        <a:rPr lang="en-US" sz="1600" baseline="0" dirty="0">
                          <a:latin typeface="+mn-lt"/>
                        </a:rPr>
                        <a:t>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Presentation of key findings from the data</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b="1" kern="1200" dirty="0">
                          <a:effectLst/>
                          <a:latin typeface="+mn-lt"/>
                          <a:cs typeface="Arial" panose="020B0604020202020204" pitchFamily="34" charset="0"/>
                        </a:rPr>
                        <a:t>John Snow, Inc.</a:t>
                      </a:r>
                      <a:endParaRPr lang="en-US" sz="16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859297210"/>
                  </a:ext>
                </a:extLst>
              </a:tr>
              <a:tr h="682849">
                <a:tc>
                  <a:txBody>
                    <a:bodyPr/>
                    <a:lstStyle/>
                    <a:p>
                      <a:r>
                        <a:rPr lang="en-US" sz="1600" dirty="0">
                          <a:latin typeface="+mn-lt"/>
                        </a:rPr>
                        <a:t>12:45</a:t>
                      </a:r>
                      <a:r>
                        <a:rPr lang="en-US" sz="1600" baseline="0" dirty="0">
                          <a:latin typeface="+mn-lt"/>
                        </a:rPr>
                        <a:t> – 1:35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Break-out session – facilitated discussion on data and health priority identification</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b="1" kern="1200" dirty="0" smtClean="0">
                          <a:effectLst/>
                          <a:latin typeface="+mn-lt"/>
                          <a:cs typeface="Arial" panose="020B0604020202020204" pitchFamily="34" charset="0"/>
                        </a:rPr>
                        <a:t>Local </a:t>
                      </a:r>
                      <a:r>
                        <a:rPr lang="en-US" sz="1600" b="1" kern="1200" dirty="0">
                          <a:effectLst/>
                          <a:latin typeface="+mn-lt"/>
                          <a:cs typeface="Arial" panose="020B0604020202020204" pitchFamily="34" charset="0"/>
                        </a:rPr>
                        <a:t>Facilitators</a:t>
                      </a:r>
                      <a:endParaRPr lang="en-US" sz="16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2952271868"/>
                  </a:ext>
                </a:extLst>
              </a:tr>
              <a:tr h="380406">
                <a:tc>
                  <a:txBody>
                    <a:bodyPr/>
                    <a:lstStyle/>
                    <a:p>
                      <a:r>
                        <a:rPr lang="en-US" sz="1600" dirty="0">
                          <a:latin typeface="+mn-lt"/>
                        </a:rPr>
                        <a:t>1:35-1:45 </a:t>
                      </a:r>
                      <a:r>
                        <a:rPr lang="en-US" sz="1600" baseline="0" dirty="0">
                          <a:latin typeface="+mn-lt"/>
                        </a:rPr>
                        <a:t>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Reconvene and Review</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latin typeface="+mn-lt"/>
                        </a:rPr>
                        <a:t>John Snow, Inc.</a:t>
                      </a:r>
                      <a:endParaRPr lang="en-US" sz="1600" b="1" dirty="0">
                        <a:effectLst/>
                        <a:latin typeface="+mn-lt"/>
                        <a:ea typeface="Calibri" panose="020F0502020204030204" pitchFamily="34" charset="0"/>
                        <a:cs typeface="Times New Roman" panose="02020603050405020304" pitchFamily="18" charset="0"/>
                      </a:endParaRPr>
                    </a:p>
                  </a:txBody>
                  <a:tcPr marL="80281" marR="80281" marT="40442" marB="40442" anchor="ctr"/>
                </a:tc>
                <a:extLst>
                  <a:ext uri="{0D108BD9-81ED-4DB2-BD59-A6C34878D82A}">
                    <a16:rowId xmlns:a16="http://schemas.microsoft.com/office/drawing/2014/main" val="2825840655"/>
                  </a:ext>
                </a:extLst>
              </a:tr>
              <a:tr h="581409">
                <a:tc>
                  <a:txBody>
                    <a:bodyPr/>
                    <a:lstStyle/>
                    <a:p>
                      <a:r>
                        <a:rPr lang="en-US" sz="1600" dirty="0">
                          <a:latin typeface="+mn-lt"/>
                        </a:rPr>
                        <a:t>1:45 – 1:55 </a:t>
                      </a:r>
                      <a:r>
                        <a:rPr lang="en-US" sz="1600" baseline="0" dirty="0">
                          <a:latin typeface="+mn-lt"/>
                        </a:rPr>
                        <a:t>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Wrap up and next steps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Melissa </a:t>
                      </a:r>
                      <a:r>
                        <a:rPr lang="en-US" sz="1600" b="1" kern="1200" dirty="0" err="1">
                          <a:solidFill>
                            <a:schemeClr val="dk1"/>
                          </a:solidFill>
                          <a:effectLst/>
                          <a:latin typeface="+mn-lt"/>
                          <a:ea typeface="+mn-ea"/>
                          <a:cs typeface="+mn-cs"/>
                        </a:rPr>
                        <a:t>Fochesato</a:t>
                      </a:r>
                      <a:r>
                        <a:rPr lang="en-US" sz="1600" b="1" kern="120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Director, Community</a:t>
                      </a:r>
                      <a:r>
                        <a:rPr lang="en-US" sz="1600" kern="1200" baseline="0" dirty="0">
                          <a:solidFill>
                            <a:schemeClr val="dk1"/>
                          </a:solidFill>
                          <a:effectLst/>
                          <a:latin typeface="+mn-lt"/>
                          <a:ea typeface="+mn-ea"/>
                          <a:cs typeface="+mn-cs"/>
                        </a:rPr>
                        <a:t> Health Promotion</a:t>
                      </a:r>
                      <a:endParaRPr lang="en-US" sz="1600" b="0"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572574859"/>
                  </a:ext>
                </a:extLst>
              </a:tr>
            </a:tbl>
          </a:graphicData>
        </a:graphic>
      </p:graphicFrame>
    </p:spTree>
    <p:extLst>
      <p:ext uri="{BB962C8B-B14F-4D97-AF65-F5344CB8AC3E}">
        <p14:creationId xmlns:p14="http://schemas.microsoft.com/office/powerpoint/2010/main" val="3456601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3E3E8397-3EB7-4C33-B392-12614C8FA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891" y="502143"/>
            <a:ext cx="6970816" cy="5787325"/>
          </a:xfrm>
          <a:prstGeom prst="rect">
            <a:avLst/>
          </a:prstGeom>
        </p:spPr>
      </p:pic>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smtClean="0"/>
              <a:t>Access</a:t>
            </a:r>
            <a:endParaRPr lang="en-US" dirty="0"/>
          </a:p>
        </p:txBody>
      </p:sp>
    </p:spTree>
    <p:extLst>
      <p:ext uri="{BB962C8B-B14F-4D97-AF65-F5344CB8AC3E}">
        <p14:creationId xmlns:p14="http://schemas.microsoft.com/office/powerpoint/2010/main" val="643720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Cancer</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5" name="Chart 4">
            <a:extLst>
              <a:ext uri="{FF2B5EF4-FFF2-40B4-BE49-F238E27FC236}">
                <a16:creationId xmlns:a16="http://schemas.microsoft.com/office/drawing/2014/main" id="{C2D32293-DBB2-4F21-9180-29A71633E191}"/>
              </a:ext>
            </a:extLst>
          </p:cNvPr>
          <p:cNvGraphicFramePr>
            <a:graphicFrameLocks noGrp="1"/>
          </p:cNvGraphicFramePr>
          <p:nvPr>
            <p:extLst>
              <p:ext uri="{D42A27DB-BD31-4B8C-83A1-F6EECF244321}">
                <p14:modId xmlns:p14="http://schemas.microsoft.com/office/powerpoint/2010/main" val="402693956"/>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7571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Cancer</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5" name="Chart 4">
            <a:extLst>
              <a:ext uri="{FF2B5EF4-FFF2-40B4-BE49-F238E27FC236}">
                <a16:creationId xmlns:a16="http://schemas.microsoft.com/office/drawing/2014/main" id="{04F86E3F-3D7E-4B6E-8789-BF21E410AA1B}"/>
              </a:ext>
            </a:extLst>
          </p:cNvPr>
          <p:cNvGraphicFramePr>
            <a:graphicFrameLocks noGrp="1"/>
          </p:cNvGraphicFramePr>
          <p:nvPr>
            <p:extLst>
              <p:ext uri="{D42A27DB-BD31-4B8C-83A1-F6EECF244321}">
                <p14:modId xmlns:p14="http://schemas.microsoft.com/office/powerpoint/2010/main" val="2177122135"/>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268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Cancer</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5" name="Chart 4">
            <a:extLst>
              <a:ext uri="{FF2B5EF4-FFF2-40B4-BE49-F238E27FC236}">
                <a16:creationId xmlns:a16="http://schemas.microsoft.com/office/drawing/2014/main" id="{A5354998-89C0-4FDC-A13D-F986D12B6D3B}"/>
              </a:ext>
            </a:extLst>
          </p:cNvPr>
          <p:cNvGraphicFramePr>
            <a:graphicFrameLocks noGrp="1"/>
          </p:cNvGraphicFramePr>
          <p:nvPr>
            <p:extLst>
              <p:ext uri="{D42A27DB-BD31-4B8C-83A1-F6EECF244321}">
                <p14:modId xmlns:p14="http://schemas.microsoft.com/office/powerpoint/2010/main" val="628944671"/>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4636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Cardiovascular Disease</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5" name="Chart 4">
            <a:extLst>
              <a:ext uri="{FF2B5EF4-FFF2-40B4-BE49-F238E27FC236}">
                <a16:creationId xmlns:a16="http://schemas.microsoft.com/office/drawing/2014/main" id="{DFEEB33A-BEB5-444F-96DE-5A21761A1A0C}"/>
              </a:ext>
            </a:extLst>
          </p:cNvPr>
          <p:cNvGraphicFramePr>
            <a:graphicFrameLocks noGrp="1"/>
          </p:cNvGraphicFramePr>
          <p:nvPr>
            <p:extLst>
              <p:ext uri="{D42A27DB-BD31-4B8C-83A1-F6EECF244321}">
                <p14:modId xmlns:p14="http://schemas.microsoft.com/office/powerpoint/2010/main" val="1772043731"/>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465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4D2B5-B97E-4358-8D55-592BBF15AC8D}"/>
              </a:ext>
            </a:extLst>
          </p:cNvPr>
          <p:cNvSpPr>
            <a:spLocks noGrp="1"/>
          </p:cNvSpPr>
          <p:nvPr>
            <p:ph type="title"/>
          </p:nvPr>
        </p:nvSpPr>
        <p:spPr/>
        <p:txBody>
          <a:bodyPr/>
          <a:lstStyle/>
          <a:p>
            <a:r>
              <a:rPr lang="en-US" dirty="0"/>
              <a:t>Cardiovascular Disease</a:t>
            </a:r>
            <a:endParaRPr lang="en-US" dirty="0"/>
          </a:p>
        </p:txBody>
      </p:sp>
      <p:sp>
        <p:nvSpPr>
          <p:cNvPr id="4" name="Slide Number Placeholder 3">
            <a:extLst>
              <a:ext uri="{FF2B5EF4-FFF2-40B4-BE49-F238E27FC236}">
                <a16:creationId xmlns:a16="http://schemas.microsoft.com/office/drawing/2014/main" id="{5D5961FF-1CB3-4133-B0E7-20183E76ACAB}"/>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5" name="Content Placeholder 4">
            <a:extLst>
              <a:ext uri="{FF2B5EF4-FFF2-40B4-BE49-F238E27FC236}">
                <a16:creationId xmlns:a16="http://schemas.microsoft.com/office/drawing/2014/main" id="{C28B46E4-9666-464F-A8C5-36873A60C3A7}"/>
              </a:ext>
            </a:extLst>
          </p:cNvPr>
          <p:cNvGraphicFramePr>
            <a:graphicFrameLocks noGrp="1"/>
          </p:cNvGraphicFramePr>
          <p:nvPr>
            <p:ph idx="1"/>
            <p:extLst>
              <p:ext uri="{D42A27DB-BD31-4B8C-83A1-F6EECF244321}">
                <p14:modId xmlns:p14="http://schemas.microsoft.com/office/powerpoint/2010/main" val="438046511"/>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684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Physical Activity, Nutrition, and Weight</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36</a:t>
            </a:fld>
            <a:endParaRPr lang="en-US"/>
          </a:p>
        </p:txBody>
      </p:sp>
      <p:graphicFrame>
        <p:nvGraphicFramePr>
          <p:cNvPr id="5" name="Chart 4">
            <a:extLst>
              <a:ext uri="{FF2B5EF4-FFF2-40B4-BE49-F238E27FC236}">
                <a16:creationId xmlns:a16="http://schemas.microsoft.com/office/drawing/2014/main" id="{D85EB677-2023-4BB2-A236-CC6113364AAF}"/>
              </a:ext>
            </a:extLst>
          </p:cNvPr>
          <p:cNvGraphicFramePr>
            <a:graphicFrameLocks noGrp="1"/>
          </p:cNvGraphicFramePr>
          <p:nvPr>
            <p:extLst>
              <p:ext uri="{D42A27DB-BD31-4B8C-83A1-F6EECF244321}">
                <p14:modId xmlns:p14="http://schemas.microsoft.com/office/powerpoint/2010/main" val="2260686267"/>
              </p:ext>
            </p:extLst>
          </p:nvPr>
        </p:nvGraphicFramePr>
        <p:xfrm>
          <a:off x="6096000" y="1371599"/>
          <a:ext cx="5029200" cy="43288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9A0DED4-0C1B-4A43-8B6E-E479EAE9F716}"/>
              </a:ext>
            </a:extLst>
          </p:cNvPr>
          <p:cNvGraphicFramePr>
            <a:graphicFrameLocks noGrp="1"/>
          </p:cNvGraphicFramePr>
          <p:nvPr>
            <p:extLst>
              <p:ext uri="{D42A27DB-BD31-4B8C-83A1-F6EECF244321}">
                <p14:modId xmlns:p14="http://schemas.microsoft.com/office/powerpoint/2010/main" val="1129734350"/>
              </p:ext>
            </p:extLst>
          </p:nvPr>
        </p:nvGraphicFramePr>
        <p:xfrm>
          <a:off x="838199" y="1545898"/>
          <a:ext cx="4644488" cy="43288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D85EB677-2023-4BB2-A236-CC6113364AAF}"/>
              </a:ext>
            </a:extLst>
          </p:cNvPr>
          <p:cNvGraphicFramePr>
            <a:graphicFrameLocks noGrp="1"/>
          </p:cNvGraphicFramePr>
          <p:nvPr>
            <p:extLst>
              <p:ext uri="{D42A27DB-BD31-4B8C-83A1-F6EECF244321}">
                <p14:modId xmlns:p14="http://schemas.microsoft.com/office/powerpoint/2010/main" val="369896560"/>
              </p:ext>
            </p:extLst>
          </p:nvPr>
        </p:nvGraphicFramePr>
        <p:xfrm>
          <a:off x="6559001" y="1600351"/>
          <a:ext cx="5029200" cy="45532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12614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Pregnancy and Birth Outcomes</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37</a:t>
            </a:fld>
            <a:endParaRPr lang="en-US"/>
          </a:p>
        </p:txBody>
      </p:sp>
      <p:graphicFrame>
        <p:nvGraphicFramePr>
          <p:cNvPr id="5" name="Chart 4">
            <a:extLst>
              <a:ext uri="{FF2B5EF4-FFF2-40B4-BE49-F238E27FC236}">
                <a16:creationId xmlns:a16="http://schemas.microsoft.com/office/drawing/2014/main" id="{A58DB4C6-1A29-444C-AB3D-BE5CB9146303}"/>
              </a:ext>
            </a:extLst>
          </p:cNvPr>
          <p:cNvGraphicFramePr>
            <a:graphicFrameLocks noGrp="1"/>
          </p:cNvGraphicFramePr>
          <p:nvPr>
            <p:extLst>
              <p:ext uri="{D42A27DB-BD31-4B8C-83A1-F6EECF244321}">
                <p14:modId xmlns:p14="http://schemas.microsoft.com/office/powerpoint/2010/main" val="2993647735"/>
              </p:ext>
            </p:extLst>
          </p:nvPr>
        </p:nvGraphicFramePr>
        <p:xfrm>
          <a:off x="2169269"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787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Environmental Health</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38</a:t>
            </a:fld>
            <a:endParaRPr lang="en-US"/>
          </a:p>
        </p:txBody>
      </p:sp>
      <p:graphicFrame>
        <p:nvGraphicFramePr>
          <p:cNvPr id="6" name="Chart 5">
            <a:extLst>
              <a:ext uri="{FF2B5EF4-FFF2-40B4-BE49-F238E27FC236}">
                <a16:creationId xmlns:a16="http://schemas.microsoft.com/office/drawing/2014/main" id="{5E23A1DC-18FD-4754-BCC0-D4CD8ED873B0}"/>
              </a:ext>
            </a:extLst>
          </p:cNvPr>
          <p:cNvGraphicFramePr>
            <a:graphicFrameLocks noGrp="1"/>
          </p:cNvGraphicFramePr>
          <p:nvPr>
            <p:extLst>
              <p:ext uri="{D42A27DB-BD31-4B8C-83A1-F6EECF244321}">
                <p14:modId xmlns:p14="http://schemas.microsoft.com/office/powerpoint/2010/main" val="2445329921"/>
              </p:ext>
            </p:extLst>
          </p:nvPr>
        </p:nvGraphicFramePr>
        <p:xfrm>
          <a:off x="508847" y="1508443"/>
          <a:ext cx="5295418" cy="4297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2DFC52B-0594-4ECA-A0C0-59F35365880E}"/>
              </a:ext>
            </a:extLst>
          </p:cNvPr>
          <p:cNvGraphicFramePr>
            <a:graphicFrameLocks noGrp="1"/>
          </p:cNvGraphicFramePr>
          <p:nvPr>
            <p:extLst>
              <p:ext uri="{D42A27DB-BD31-4B8C-83A1-F6EECF244321}">
                <p14:modId xmlns:p14="http://schemas.microsoft.com/office/powerpoint/2010/main" val="3427699420"/>
              </p:ext>
            </p:extLst>
          </p:nvPr>
        </p:nvGraphicFramePr>
        <p:xfrm>
          <a:off x="6445728" y="1608651"/>
          <a:ext cx="5029200" cy="42989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2847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Environmental Health</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39</a:t>
            </a:fld>
            <a:endParaRPr lang="en-US"/>
          </a:p>
        </p:txBody>
      </p:sp>
      <p:graphicFrame>
        <p:nvGraphicFramePr>
          <p:cNvPr id="7" name="Chart 6">
            <a:extLst>
              <a:ext uri="{FF2B5EF4-FFF2-40B4-BE49-F238E27FC236}">
                <a16:creationId xmlns:a16="http://schemas.microsoft.com/office/drawing/2014/main" id="{4DF79207-3150-4A9F-B6FC-42B0BCC3DAFD}"/>
              </a:ext>
            </a:extLst>
          </p:cNvPr>
          <p:cNvGraphicFramePr>
            <a:graphicFrameLocks noGrp="1"/>
          </p:cNvGraphicFramePr>
          <p:nvPr>
            <p:extLst>
              <p:ext uri="{D42A27DB-BD31-4B8C-83A1-F6EECF244321}">
                <p14:modId xmlns:p14="http://schemas.microsoft.com/office/powerpoint/2010/main" val="3427233467"/>
              </p:ext>
            </p:extLst>
          </p:nvPr>
        </p:nvGraphicFramePr>
        <p:xfrm>
          <a:off x="6767680" y="1630381"/>
          <a:ext cx="5029200" cy="42276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9785AD6E-1EF1-4DF3-AFB7-8791EFCA2D1F}"/>
              </a:ext>
            </a:extLst>
          </p:cNvPr>
          <p:cNvGraphicFramePr>
            <a:graphicFrameLocks noGrp="1"/>
          </p:cNvGraphicFramePr>
          <p:nvPr>
            <p:extLst>
              <p:ext uri="{D42A27DB-BD31-4B8C-83A1-F6EECF244321}">
                <p14:modId xmlns:p14="http://schemas.microsoft.com/office/powerpoint/2010/main" val="3965905023"/>
              </p:ext>
            </p:extLst>
          </p:nvPr>
        </p:nvGraphicFramePr>
        <p:xfrm>
          <a:off x="979696" y="1508443"/>
          <a:ext cx="4786008" cy="40256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673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Unintentional Injury</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40</a:t>
            </a:fld>
            <a:endParaRPr lang="en-US"/>
          </a:p>
        </p:txBody>
      </p:sp>
      <p:graphicFrame>
        <p:nvGraphicFramePr>
          <p:cNvPr id="5" name="Chart 4">
            <a:extLst>
              <a:ext uri="{FF2B5EF4-FFF2-40B4-BE49-F238E27FC236}">
                <a16:creationId xmlns:a16="http://schemas.microsoft.com/office/drawing/2014/main" id="{84C819DD-63FC-4716-87DD-C080158B13F9}"/>
              </a:ext>
            </a:extLst>
          </p:cNvPr>
          <p:cNvGraphicFramePr>
            <a:graphicFrameLocks noGrp="1"/>
          </p:cNvGraphicFramePr>
          <p:nvPr>
            <p:extLst>
              <p:ext uri="{D42A27DB-BD31-4B8C-83A1-F6EECF244321}">
                <p14:modId xmlns:p14="http://schemas.microsoft.com/office/powerpoint/2010/main" val="1210838677"/>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8347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Unintentional Injury </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41</a:t>
            </a:fld>
            <a:endParaRPr lang="en-US"/>
          </a:p>
        </p:txBody>
      </p:sp>
      <p:graphicFrame>
        <p:nvGraphicFramePr>
          <p:cNvPr id="6" name="Chart 5">
            <a:extLst>
              <a:ext uri="{FF2B5EF4-FFF2-40B4-BE49-F238E27FC236}">
                <a16:creationId xmlns:a16="http://schemas.microsoft.com/office/drawing/2014/main" id="{32AE91D6-E5A1-4CD9-AF45-45FD12A4B99B}"/>
              </a:ext>
            </a:extLst>
          </p:cNvPr>
          <p:cNvGraphicFramePr>
            <a:graphicFrameLocks noGrp="1"/>
          </p:cNvGraphicFramePr>
          <p:nvPr>
            <p:extLst>
              <p:ext uri="{D42A27DB-BD31-4B8C-83A1-F6EECF244321}">
                <p14:modId xmlns:p14="http://schemas.microsoft.com/office/powerpoint/2010/main" val="2314046927"/>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938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Intentional Injury</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42</a:t>
            </a:fld>
            <a:endParaRPr lang="en-US"/>
          </a:p>
        </p:txBody>
      </p:sp>
      <p:graphicFrame>
        <p:nvGraphicFramePr>
          <p:cNvPr id="5" name="Chart 4">
            <a:extLst>
              <a:ext uri="{FF2B5EF4-FFF2-40B4-BE49-F238E27FC236}">
                <a16:creationId xmlns:a16="http://schemas.microsoft.com/office/drawing/2014/main" id="{B60DC9FB-A35B-4753-B4CF-52C089FB0F72}"/>
              </a:ext>
            </a:extLst>
          </p:cNvPr>
          <p:cNvGraphicFramePr>
            <a:graphicFrameLocks noGrp="1"/>
          </p:cNvGraphicFramePr>
          <p:nvPr>
            <p:extLst>
              <p:ext uri="{D42A27DB-BD31-4B8C-83A1-F6EECF244321}">
                <p14:modId xmlns:p14="http://schemas.microsoft.com/office/powerpoint/2010/main" val="2034402532"/>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4975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Intentional Injury</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43</a:t>
            </a:fld>
            <a:endParaRPr lang="en-US"/>
          </a:p>
        </p:txBody>
      </p:sp>
      <p:graphicFrame>
        <p:nvGraphicFramePr>
          <p:cNvPr id="5" name="Chart 4">
            <a:extLst>
              <a:ext uri="{FF2B5EF4-FFF2-40B4-BE49-F238E27FC236}">
                <a16:creationId xmlns:a16="http://schemas.microsoft.com/office/drawing/2014/main" id="{836F1E4A-4FB5-47E9-AD11-E324D51B51D8}"/>
              </a:ext>
            </a:extLst>
          </p:cNvPr>
          <p:cNvGraphicFramePr>
            <a:graphicFrameLocks noGrp="1"/>
          </p:cNvGraphicFramePr>
          <p:nvPr>
            <p:extLst>
              <p:ext uri="{D42A27DB-BD31-4B8C-83A1-F6EECF244321}">
                <p14:modId xmlns:p14="http://schemas.microsoft.com/office/powerpoint/2010/main" val="4124519679"/>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3815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Intentional Injury </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44</a:t>
            </a:fld>
            <a:endParaRPr lang="en-US"/>
          </a:p>
        </p:txBody>
      </p:sp>
      <p:graphicFrame>
        <p:nvGraphicFramePr>
          <p:cNvPr id="5" name="Chart 4">
            <a:extLst>
              <a:ext uri="{FF2B5EF4-FFF2-40B4-BE49-F238E27FC236}">
                <a16:creationId xmlns:a16="http://schemas.microsoft.com/office/drawing/2014/main" id="{953B82DF-075E-4907-8A42-90CC751E1682}"/>
              </a:ext>
            </a:extLst>
          </p:cNvPr>
          <p:cNvGraphicFramePr>
            <a:graphicFrameLocks noGrp="1"/>
          </p:cNvGraphicFramePr>
          <p:nvPr>
            <p:extLst>
              <p:ext uri="{D42A27DB-BD31-4B8C-83A1-F6EECF244321}">
                <p14:modId xmlns:p14="http://schemas.microsoft.com/office/powerpoint/2010/main" val="4008717626"/>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033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Intentional Injury</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45</a:t>
            </a:fld>
            <a:endParaRPr lang="en-US"/>
          </a:p>
        </p:txBody>
      </p:sp>
      <p:graphicFrame>
        <p:nvGraphicFramePr>
          <p:cNvPr id="5" name="Chart 4">
            <a:extLst>
              <a:ext uri="{FF2B5EF4-FFF2-40B4-BE49-F238E27FC236}">
                <a16:creationId xmlns:a16="http://schemas.microsoft.com/office/drawing/2014/main" id="{A2B75BFB-3371-45B8-B17D-7CD3B8140457}"/>
              </a:ext>
            </a:extLst>
          </p:cNvPr>
          <p:cNvGraphicFramePr>
            <a:graphicFrameLocks noGrp="1"/>
          </p:cNvGraphicFramePr>
          <p:nvPr>
            <p:extLst>
              <p:ext uri="{D42A27DB-BD31-4B8C-83A1-F6EECF244321}">
                <p14:modId xmlns:p14="http://schemas.microsoft.com/office/powerpoint/2010/main" val="1353056372"/>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8787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Intentional Injury</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46</a:t>
            </a:fld>
            <a:endParaRPr lang="en-US"/>
          </a:p>
        </p:txBody>
      </p:sp>
      <p:graphicFrame>
        <p:nvGraphicFramePr>
          <p:cNvPr id="6" name="Chart 5">
            <a:extLst>
              <a:ext uri="{FF2B5EF4-FFF2-40B4-BE49-F238E27FC236}">
                <a16:creationId xmlns:a16="http://schemas.microsoft.com/office/drawing/2014/main" id="{8D0B6D17-B99A-4063-BD4C-A4472B2B9630}"/>
              </a:ext>
            </a:extLst>
          </p:cNvPr>
          <p:cNvGraphicFramePr>
            <a:graphicFrameLocks noGrp="1"/>
          </p:cNvGraphicFramePr>
          <p:nvPr>
            <p:extLst>
              <p:ext uri="{D42A27DB-BD31-4B8C-83A1-F6EECF244321}">
                <p14:modId xmlns:p14="http://schemas.microsoft.com/office/powerpoint/2010/main" val="2428902101"/>
              </p:ext>
            </p:extLst>
          </p:nvPr>
        </p:nvGraphicFramePr>
        <p:xfrm>
          <a:off x="6324600" y="1508443"/>
          <a:ext cx="5029200" cy="41919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63A32078-59FC-460D-81B1-CC749F6595AA}"/>
              </a:ext>
            </a:extLst>
          </p:cNvPr>
          <p:cNvGraphicFramePr>
            <a:graphicFrameLocks noGrp="1"/>
          </p:cNvGraphicFramePr>
          <p:nvPr>
            <p:extLst>
              <p:ext uri="{D42A27DB-BD31-4B8C-83A1-F6EECF244321}">
                <p14:modId xmlns:p14="http://schemas.microsoft.com/office/powerpoint/2010/main" val="3918583499"/>
              </p:ext>
            </p:extLst>
          </p:nvPr>
        </p:nvGraphicFramePr>
        <p:xfrm>
          <a:off x="838200" y="1508443"/>
          <a:ext cx="5029200" cy="40463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9925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a:xfrm>
            <a:off x="838200" y="159544"/>
            <a:ext cx="10515600" cy="1325563"/>
          </a:xfrm>
        </p:spPr>
        <p:txBody>
          <a:bodyPr/>
          <a:lstStyle/>
          <a:p>
            <a:r>
              <a:rPr lang="en-US" dirty="0" smtClean="0"/>
              <a:t>Mental Health</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47</a:t>
            </a:fld>
            <a:endParaRPr lang="en-US"/>
          </a:p>
        </p:txBody>
      </p:sp>
      <p:graphicFrame>
        <p:nvGraphicFramePr>
          <p:cNvPr id="6" name="Chart 5">
            <a:extLst>
              <a:ext uri="{FF2B5EF4-FFF2-40B4-BE49-F238E27FC236}">
                <a16:creationId xmlns:a16="http://schemas.microsoft.com/office/drawing/2014/main" id="{2DC81539-D9F4-4DDA-BD11-A5ED12A0F1A8}"/>
              </a:ext>
            </a:extLst>
          </p:cNvPr>
          <p:cNvGraphicFramePr>
            <a:graphicFrameLocks/>
          </p:cNvGraphicFramePr>
          <p:nvPr>
            <p:extLst>
              <p:ext uri="{D42A27DB-BD31-4B8C-83A1-F6EECF244321}">
                <p14:modId xmlns:p14="http://schemas.microsoft.com/office/powerpoint/2010/main" val="345168807"/>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7813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Substance Use</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48</a:t>
            </a:fld>
            <a:endParaRPr lang="en-US"/>
          </a:p>
        </p:txBody>
      </p:sp>
      <p:graphicFrame>
        <p:nvGraphicFramePr>
          <p:cNvPr id="6" name="Chart 5">
            <a:extLst>
              <a:ext uri="{FF2B5EF4-FFF2-40B4-BE49-F238E27FC236}">
                <a16:creationId xmlns:a16="http://schemas.microsoft.com/office/drawing/2014/main" id="{16EC8E2D-7CB2-4BC0-B886-D7D6D5D3EFD0}"/>
              </a:ext>
            </a:extLst>
          </p:cNvPr>
          <p:cNvGraphicFramePr>
            <a:graphicFrameLocks noGrp="1"/>
          </p:cNvGraphicFramePr>
          <p:nvPr>
            <p:extLst>
              <p:ext uri="{D42A27DB-BD31-4B8C-83A1-F6EECF244321}">
                <p14:modId xmlns:p14="http://schemas.microsoft.com/office/powerpoint/2010/main" val="2031172726"/>
              </p:ext>
            </p:extLst>
          </p:nvPr>
        </p:nvGraphicFramePr>
        <p:xfrm>
          <a:off x="6719079" y="1508443"/>
          <a:ext cx="493776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44EA338-3DEA-4E9E-AA67-9DB774DE2765}"/>
              </a:ext>
            </a:extLst>
          </p:cNvPr>
          <p:cNvGraphicFramePr>
            <a:graphicFrameLocks noGrp="1"/>
          </p:cNvGraphicFramePr>
          <p:nvPr>
            <p:extLst>
              <p:ext uri="{D42A27DB-BD31-4B8C-83A1-F6EECF244321}">
                <p14:modId xmlns:p14="http://schemas.microsoft.com/office/powerpoint/2010/main" val="4278307732"/>
              </p:ext>
            </p:extLst>
          </p:nvPr>
        </p:nvGraphicFramePr>
        <p:xfrm>
          <a:off x="953189" y="1595930"/>
          <a:ext cx="4937760" cy="39403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663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Tobacco Use</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49</a:t>
            </a:fld>
            <a:endParaRPr lang="en-US"/>
          </a:p>
        </p:txBody>
      </p:sp>
      <p:graphicFrame>
        <p:nvGraphicFramePr>
          <p:cNvPr id="5" name="Chart 4">
            <a:extLst>
              <a:ext uri="{FF2B5EF4-FFF2-40B4-BE49-F238E27FC236}">
                <a16:creationId xmlns:a16="http://schemas.microsoft.com/office/drawing/2014/main" id="{C6F1F87E-27D2-44EC-89A8-9F2891CDB823}"/>
              </a:ext>
            </a:extLst>
          </p:cNvPr>
          <p:cNvGraphicFramePr>
            <a:graphicFrameLocks noGrp="1"/>
          </p:cNvGraphicFramePr>
          <p:nvPr>
            <p:extLst>
              <p:ext uri="{D42A27DB-BD31-4B8C-83A1-F6EECF244321}">
                <p14:modId xmlns:p14="http://schemas.microsoft.com/office/powerpoint/2010/main" val="2202683612"/>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8646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5</a:t>
            </a:fld>
            <a:endParaRPr lang="en-US"/>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Tobacco Use</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50</a:t>
            </a:fld>
            <a:endParaRPr lang="en-US"/>
          </a:p>
        </p:txBody>
      </p:sp>
      <p:graphicFrame>
        <p:nvGraphicFramePr>
          <p:cNvPr id="5" name="Chart 4">
            <a:extLst>
              <a:ext uri="{FF2B5EF4-FFF2-40B4-BE49-F238E27FC236}">
                <a16:creationId xmlns:a16="http://schemas.microsoft.com/office/drawing/2014/main" id="{430152D6-F47B-4285-88DF-CCB7AF59FFB9}"/>
              </a:ext>
            </a:extLst>
          </p:cNvPr>
          <p:cNvGraphicFramePr>
            <a:graphicFrameLocks noGrp="1"/>
          </p:cNvGraphicFramePr>
          <p:nvPr>
            <p:extLst>
              <p:ext uri="{D42A27DB-BD31-4B8C-83A1-F6EECF244321}">
                <p14:modId xmlns:p14="http://schemas.microsoft.com/office/powerpoint/2010/main" val="2799225098"/>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6149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51</a:t>
            </a:fld>
            <a:endParaRPr lang="en-US"/>
          </a:p>
        </p:txBody>
      </p:sp>
    </p:spTree>
    <p:extLst>
      <p:ext uri="{BB962C8B-B14F-4D97-AF65-F5344CB8AC3E}">
        <p14:creationId xmlns:p14="http://schemas.microsoft.com/office/powerpoint/2010/main" val="2833682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52</a:t>
            </a:fld>
            <a:endParaRPr lang="en-US"/>
          </a:p>
        </p:txBody>
      </p:sp>
    </p:spTree>
    <p:extLst>
      <p:ext uri="{BB962C8B-B14F-4D97-AF65-F5344CB8AC3E}">
        <p14:creationId xmlns:p14="http://schemas.microsoft.com/office/powerpoint/2010/main" val="2761217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53</a:t>
            </a:fld>
            <a:endParaRPr lang="en-US"/>
          </a:p>
        </p:txBody>
      </p:sp>
    </p:spTree>
    <p:extLst>
      <p:ext uri="{BB962C8B-B14F-4D97-AF65-F5344CB8AC3E}">
        <p14:creationId xmlns:p14="http://schemas.microsoft.com/office/powerpoint/2010/main" val="3996175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a:t>Contacts</a:t>
            </a:r>
          </a:p>
        </p:txBody>
      </p:sp>
      <p:sp>
        <p:nvSpPr>
          <p:cNvPr id="5" name="Content Placeholder 4">
            <a:extLst>
              <a:ext uri="{FF2B5EF4-FFF2-40B4-BE49-F238E27FC236}">
                <a16:creationId xmlns:a16="http://schemas.microsoft.com/office/drawing/2014/main" id="{8971EC0D-4C7B-47CD-AF0B-1159E0838D4B}"/>
              </a:ext>
            </a:extLst>
          </p:cNvPr>
          <p:cNvSpPr>
            <a:spLocks noGrp="1"/>
          </p:cNvSpPr>
          <p:nvPr>
            <p:ph idx="1"/>
          </p:nvPr>
        </p:nvSpPr>
        <p:spPr/>
        <p:txBody>
          <a:bodyPr>
            <a:normAutofit fontScale="92500"/>
          </a:bodyPr>
          <a:lstStyle/>
          <a:p>
            <a:r>
              <a:rPr lang="en-US" dirty="0"/>
              <a:t>Local Contact(s): </a:t>
            </a:r>
            <a:endParaRPr lang="en-US" dirty="0" smtClean="0"/>
          </a:p>
          <a:p>
            <a:endParaRPr lang="en-US" dirty="0"/>
          </a:p>
          <a:p>
            <a:pPr>
              <a:lnSpc>
                <a:spcPct val="100000"/>
              </a:lnSpc>
              <a:spcBef>
                <a:spcPts val="0"/>
              </a:spcBef>
              <a:spcAft>
                <a:spcPts val="2400"/>
              </a:spcAft>
            </a:pPr>
            <a:r>
              <a:rPr lang="en-US" b="1" dirty="0" err="1" smtClean="0"/>
              <a:t>Drexell</a:t>
            </a:r>
            <a:r>
              <a:rPr lang="en-US" b="1" dirty="0" smtClean="0"/>
              <a:t> White</a:t>
            </a:r>
            <a:r>
              <a:rPr lang="en-US" dirty="0" smtClean="0"/>
              <a:t>, </a:t>
            </a:r>
            <a:r>
              <a:rPr lang="en-US" dirty="0" err="1" smtClean="0"/>
              <a:t>Midcoast</a:t>
            </a:r>
            <a:r>
              <a:rPr lang="en-US" dirty="0" smtClean="0"/>
              <a:t> Public Health District Liaison, </a:t>
            </a:r>
            <a:r>
              <a:rPr lang="en-US" dirty="0" err="1" smtClean="0"/>
              <a:t>MeCDC</a:t>
            </a:r>
            <a:r>
              <a:rPr lang="en-US" dirty="0"/>
              <a:t>, White, </a:t>
            </a:r>
            <a:r>
              <a:rPr lang="en-US" dirty="0" err="1"/>
              <a:t>Drexell</a:t>
            </a:r>
            <a:r>
              <a:rPr lang="en-US" dirty="0"/>
              <a:t> R </a:t>
            </a:r>
            <a:r>
              <a:rPr lang="en-US" dirty="0" smtClean="0">
                <a:hlinkClick r:id="rId2"/>
              </a:rPr>
              <a:t>Drexell.R.White@maine.gov</a:t>
            </a:r>
            <a:endParaRPr lang="en-US" dirty="0" smtClean="0"/>
          </a:p>
          <a:p>
            <a:pPr>
              <a:lnSpc>
                <a:spcPct val="100000"/>
              </a:lnSpc>
              <a:spcBef>
                <a:spcPts val="0"/>
              </a:spcBef>
              <a:spcAft>
                <a:spcPts val="2400"/>
              </a:spcAft>
            </a:pPr>
            <a:r>
              <a:rPr lang="en-US" b="1" dirty="0" smtClean="0"/>
              <a:t>Melissa </a:t>
            </a:r>
            <a:r>
              <a:rPr lang="en-US" b="1" dirty="0" err="1"/>
              <a:t>Fochesato</a:t>
            </a:r>
            <a:r>
              <a:rPr lang="en-US" dirty="0"/>
              <a:t>, Director, Community Health Promotion, </a:t>
            </a:r>
            <a:r>
              <a:rPr lang="en-US" dirty="0">
                <a:hlinkClick r:id="rId3"/>
              </a:rPr>
              <a:t>mfochesato@midcoasthealth.com</a:t>
            </a:r>
            <a:r>
              <a:rPr lang="en-US" dirty="0"/>
              <a:t> </a:t>
            </a:r>
          </a:p>
          <a:p>
            <a:pPr>
              <a:lnSpc>
                <a:spcPct val="100000"/>
              </a:lnSpc>
              <a:spcBef>
                <a:spcPts val="0"/>
              </a:spcBef>
              <a:spcAft>
                <a:spcPts val="2400"/>
              </a:spcAft>
            </a:pPr>
            <a:r>
              <a:rPr lang="en-US" b="1" dirty="0"/>
              <a:t>Jo Morrissey</a:t>
            </a:r>
            <a:r>
              <a:rPr lang="en-US" dirty="0"/>
              <a:t>, Program Manager, Maine Shared Community Health Needs Assessment, </a:t>
            </a:r>
            <a:r>
              <a:rPr lang="en-US" dirty="0">
                <a:hlinkClick r:id="rId4"/>
              </a:rPr>
              <a:t>info@mainechna.org</a:t>
            </a:r>
            <a:r>
              <a:rPr lang="en-US" dirty="0"/>
              <a:t>, </a:t>
            </a:r>
            <a:r>
              <a:rPr lang="en-US" dirty="0">
                <a:hlinkClick r:id="rId5"/>
              </a:rPr>
              <a:t>www.mainechna.org</a:t>
            </a:r>
            <a:r>
              <a:rPr lang="en-US" dirty="0"/>
              <a:t>.  </a:t>
            </a:r>
          </a:p>
          <a:p>
            <a:endParaRPr lang="en-US" dirty="0"/>
          </a:p>
          <a:p>
            <a:endParaRPr lang="en-US" dirty="0"/>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54</a:t>
            </a:fld>
            <a:endParaRPr lang="en-US"/>
          </a:p>
        </p:txBody>
      </p:sp>
    </p:spTree>
    <p:extLst>
      <p:ext uri="{BB962C8B-B14F-4D97-AF65-F5344CB8AC3E}">
        <p14:creationId xmlns:p14="http://schemas.microsoft.com/office/powerpoint/2010/main" val="8324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6</a:t>
            </a:fld>
            <a:endParaRPr lang="en-US"/>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2744074989"/>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12+ 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2000+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7</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Outcomes</a:t>
            </a:r>
            <a:endParaRPr lang="en-US" sz="1200" dirty="0"/>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Reports  DUE APRIL 2022</a:t>
            </a:r>
          </a:p>
          <a:p>
            <a:pPr marL="112713" indent="-112713">
              <a:spcAft>
                <a:spcPts val="600"/>
              </a:spcAft>
              <a:buFont typeface="Arial" panose="020B0604020202020204" pitchFamily="34" charset="0"/>
              <a:buChar char="•"/>
            </a:pPr>
            <a:r>
              <a:rPr lang="en-US" sz="1400" dirty="0"/>
              <a:t>4 Health Priorities by county</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between attendee input and the data.</a:t>
            </a:r>
          </a:p>
          <a:p>
            <a:pPr marL="112713" indent="-112713">
              <a:spcAft>
                <a:spcPts val="600"/>
              </a:spcAft>
              <a:buFont typeface="Arial" panose="020B0604020202020204" pitchFamily="34" charset="0"/>
              <a:buChar char="•"/>
            </a:pPr>
            <a:r>
              <a:rPr lang="en-US" sz="1400" dirty="0"/>
              <a:t>Description 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State Report  DUE APRIL 2022</a:t>
            </a:r>
          </a:p>
          <a:p>
            <a:pPr marL="112713" indent="-112713">
              <a:spcAft>
                <a:spcPts val="600"/>
              </a:spcAft>
              <a:buFont typeface="Arial" panose="020B0604020202020204" pitchFamily="34" charset="0"/>
              <a:buChar char="•"/>
            </a:pPr>
            <a:r>
              <a:rPr lang="en-US" sz="1400" dirty="0"/>
              <a:t>4 Health Priorities by Community Event and immigrant population. </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to mainstream population.</a:t>
            </a:r>
          </a:p>
          <a:p>
            <a:pPr marL="112713" indent="-112713">
              <a:spcAft>
                <a:spcPts val="600"/>
              </a:spcAft>
              <a:buFont typeface="Arial" panose="020B0604020202020204" pitchFamily="34" charset="0"/>
              <a:buChar char="•"/>
            </a:pPr>
            <a:r>
              <a:rPr lang="en-US" sz="1400" dirty="0"/>
              <a:t>Description 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a:t>Number of attendees</a:t>
            </a:r>
          </a:p>
          <a:p>
            <a:pPr marL="171450" indent="-171450">
              <a:spcAft>
                <a:spcPts val="600"/>
              </a:spcAft>
              <a:buFont typeface="Arial" panose="020B0604020202020204" pitchFamily="34" charset="0"/>
              <a:buChar char="•"/>
            </a:pPr>
            <a:r>
              <a:rPr lang="en-US" sz="1600" dirty="0"/>
              <a:t>Where attendees live (not CSE)</a:t>
            </a:r>
          </a:p>
          <a:p>
            <a:pPr marL="171450" indent="-171450">
              <a:spcAft>
                <a:spcPts val="600"/>
              </a:spcAft>
              <a:buFont typeface="Arial" panose="020B0604020202020204" pitchFamily="34" charset="0"/>
              <a:buChar char="•"/>
            </a:pPr>
            <a:r>
              <a:rPr lang="en-US" sz="1600" dirty="0"/>
              <a:t>List of data identified Forums and CSE only)</a:t>
            </a:r>
          </a:p>
          <a:p>
            <a:pPr marL="171450" indent="-171450">
              <a:spcAft>
                <a:spcPts val="600"/>
              </a:spcAft>
              <a:buFont typeface="Arial" panose="020B0604020202020204" pitchFamily="34" charset="0"/>
              <a:buChar char="•"/>
            </a:pPr>
            <a:r>
              <a:rPr lang="en-US" sz="1600" dirty="0"/>
              <a:t>Discussion notes (Forums and CSE only)</a:t>
            </a:r>
          </a:p>
          <a:p>
            <a:pPr marL="171450" indent="-171450">
              <a:spcAft>
                <a:spcPts val="600"/>
              </a:spcAft>
              <a:buFont typeface="Arial" panose="020B0604020202020204" pitchFamily="34" charset="0"/>
              <a:buChar char="•"/>
            </a:pPr>
            <a:r>
              <a:rPr lang="en-US" sz="1600" dirty="0"/>
              <a:t>Chat box comments (Forums and CSE only)</a:t>
            </a:r>
          </a:p>
          <a:p>
            <a:pPr marL="171450" indent="-171450">
              <a:spcAft>
                <a:spcPts val="600"/>
              </a:spcAft>
              <a:buFont typeface="Arial" panose="020B0604020202020204" pitchFamily="34" charset="0"/>
              <a:buChar char="•"/>
            </a:pPr>
            <a:r>
              <a:rPr lang="en-US" sz="1600" dirty="0"/>
              <a:t>Health Priorities</a:t>
            </a:r>
          </a:p>
          <a:p>
            <a:pPr marL="171450" indent="-171450">
              <a:spcAft>
                <a:spcPts val="600"/>
              </a:spcAft>
              <a:buFont typeface="Arial" panose="020B0604020202020204" pitchFamily="34" charset="0"/>
              <a:buChar char="•"/>
            </a:pPr>
            <a:r>
              <a:rPr lang="en-US" sz="1600" dirty="0"/>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a:t>Forums, Events and Surveys conducted Fall 2021</a:t>
            </a:r>
          </a:p>
        </p:txBody>
      </p:sp>
    </p:spTree>
    <p:extLst>
      <p:ext uri="{BB962C8B-B14F-4D97-AF65-F5344CB8AC3E}">
        <p14:creationId xmlns:p14="http://schemas.microsoft.com/office/powerpoint/2010/main" val="362494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666-2240-43DF-9E16-A7B55D4748BE}"/>
              </a:ext>
            </a:extLst>
          </p:cNvPr>
          <p:cNvSpPr>
            <a:spLocks noGrp="1"/>
          </p:cNvSpPr>
          <p:nvPr>
            <p:ph type="title"/>
          </p:nvPr>
        </p:nvSpPr>
        <p:spPr/>
        <p:txBody>
          <a:bodyPr/>
          <a:lstStyle/>
          <a:p>
            <a:r>
              <a:rPr lang="en-US" dirty="0"/>
              <a:t>Leadership remarks</a:t>
            </a:r>
          </a:p>
        </p:txBody>
      </p:sp>
    </p:spTree>
    <p:extLst>
      <p:ext uri="{BB962C8B-B14F-4D97-AF65-F5344CB8AC3E}">
        <p14:creationId xmlns:p14="http://schemas.microsoft.com/office/powerpoint/2010/main" val="130488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6F12-E635-47DE-80A9-A5A2D729F67C}"/>
              </a:ext>
            </a:extLst>
          </p:cNvPr>
          <p:cNvSpPr>
            <a:spLocks noGrp="1"/>
          </p:cNvSpPr>
          <p:nvPr>
            <p:ph type="title"/>
          </p:nvPr>
        </p:nvSpPr>
        <p:spPr>
          <a:xfrm>
            <a:off x="831850" y="3252246"/>
            <a:ext cx="10515600" cy="2346887"/>
          </a:xfrm>
        </p:spPr>
        <p:txBody>
          <a:bodyPr>
            <a:normAutofit fontScale="90000"/>
          </a:bodyPr>
          <a:lstStyle/>
          <a:p>
            <a:r>
              <a:rPr lang="en-US" dirty="0"/>
              <a:t>Previous Health Improvement Efforts</a:t>
            </a:r>
            <a:br>
              <a:rPr lang="en-US" dirty="0"/>
            </a:br>
            <a:r>
              <a:rPr lang="en-US" dirty="0"/>
              <a:t>Sagadahoc County: </a:t>
            </a:r>
            <a:br>
              <a:rPr lang="en-US" dirty="0"/>
            </a:br>
            <a:r>
              <a:rPr lang="en-US" dirty="0"/>
              <a:t>Highlights 2019-2021</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9</a:t>
            </a:fld>
            <a:endParaRPr lang="en-US"/>
          </a:p>
        </p:txBody>
      </p:sp>
    </p:spTree>
    <p:extLst>
      <p:ext uri="{BB962C8B-B14F-4D97-AF65-F5344CB8AC3E}">
        <p14:creationId xmlns:p14="http://schemas.microsoft.com/office/powerpoint/2010/main" val="3892926512"/>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6552</Words>
  <Application>Microsoft Office PowerPoint</Application>
  <PresentationFormat>Widescreen</PresentationFormat>
  <Paragraphs>691</Paragraphs>
  <Slides>54</Slides>
  <Notes>45</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54</vt:i4>
      </vt:variant>
    </vt:vector>
  </HeadingPairs>
  <TitlesOfParts>
    <vt:vector size="71" baseType="lpstr">
      <vt:lpstr>Arial</vt:lpstr>
      <vt:lpstr>Arial</vt:lpstr>
      <vt:lpstr>Arial Black</vt:lpstr>
      <vt:lpstr>Arial Narrow</vt:lpstr>
      <vt:lpstr>Calibri</vt:lpstr>
      <vt:lpstr>Calibri</vt:lpstr>
      <vt:lpstr>HelveticaNeueLT Std</vt:lpstr>
      <vt:lpstr>HelveticaNeueLT Std Lt</vt:lpstr>
      <vt:lpstr>HelveticaNeueLT Std Med</vt:lpstr>
      <vt:lpstr>inherit</vt:lpstr>
      <vt:lpstr>Nunito Sans</vt:lpstr>
      <vt:lpstr>Open Sans</vt:lpstr>
      <vt:lpstr>ProximaNova</vt:lpstr>
      <vt:lpstr>Times New Roman</vt:lpstr>
      <vt:lpstr>Wingdings</vt:lpstr>
      <vt:lpstr>Wingdings 2</vt:lpstr>
      <vt:lpstr>Office Theme</vt:lpstr>
      <vt:lpstr>Maine Shared Community Health Needs Assessment Sagadahoc County</vt:lpstr>
      <vt:lpstr>PowerPoint Presentation</vt:lpstr>
      <vt:lpstr>PowerPoint Presentation</vt:lpstr>
      <vt:lpstr>PowerPoint Presentation</vt:lpstr>
      <vt:lpstr>Matching Interests</vt:lpstr>
      <vt:lpstr>The Evolution of an Idea…</vt:lpstr>
      <vt:lpstr>Inputs and Outcomes</vt:lpstr>
      <vt:lpstr>Leadership remarks</vt:lpstr>
      <vt:lpstr>Previous Health Improvement Efforts Sagadahoc County:  Highlights 2019-2021</vt:lpstr>
      <vt:lpstr>Pandemic Acknowledgement and Thanks</vt:lpstr>
      <vt:lpstr>Midcoast Public Health District &amp; Council</vt:lpstr>
      <vt:lpstr>Midcoast Public Health Council Highlights</vt:lpstr>
      <vt:lpstr>Efforts</vt:lpstr>
      <vt:lpstr>Mental Health/Adverse Childhood Experiences</vt:lpstr>
      <vt:lpstr>Social Determinants of Health</vt:lpstr>
      <vt:lpstr>Healthy Weight, Physical Activity &amp; Healthy Eating</vt:lpstr>
      <vt:lpstr>Substance use, including tobacco</vt:lpstr>
      <vt:lpstr>How to Read the County Health Profiles and Health Equity Data Sheets</vt:lpstr>
      <vt:lpstr>How to Read County Health Profile </vt:lpstr>
      <vt:lpstr>How to Read County Health Profile</vt:lpstr>
      <vt:lpstr>For More Data</vt:lpstr>
      <vt:lpstr>Key Findings</vt:lpstr>
      <vt:lpstr>Demographics</vt:lpstr>
      <vt:lpstr>Social Determinants of Health</vt:lpstr>
      <vt:lpstr>Social Determinants of Health</vt:lpstr>
      <vt:lpstr>Social Determinants of Health</vt:lpstr>
      <vt:lpstr>Social Determinants of Health</vt:lpstr>
      <vt:lpstr>Social Determinants of Health</vt:lpstr>
      <vt:lpstr>Mortality</vt:lpstr>
      <vt:lpstr>Access</vt:lpstr>
      <vt:lpstr>Cancer</vt:lpstr>
      <vt:lpstr>Cancer</vt:lpstr>
      <vt:lpstr>Cancer</vt:lpstr>
      <vt:lpstr>Cardiovascular Disease</vt:lpstr>
      <vt:lpstr>Cardiovascular Disease</vt:lpstr>
      <vt:lpstr>Physical Activity, Nutrition, and Weight</vt:lpstr>
      <vt:lpstr>Pregnancy and Birth Outcomes</vt:lpstr>
      <vt:lpstr>Environmental Health</vt:lpstr>
      <vt:lpstr>Environmental Health</vt:lpstr>
      <vt:lpstr>Unintentional Injury</vt:lpstr>
      <vt:lpstr>Unintentional Injury </vt:lpstr>
      <vt:lpstr>Intentional Injury</vt:lpstr>
      <vt:lpstr>Intentional Injury</vt:lpstr>
      <vt:lpstr>Intentional Injury </vt:lpstr>
      <vt:lpstr>Intentional Injury</vt:lpstr>
      <vt:lpstr>Intentional Injury</vt:lpstr>
      <vt:lpstr>Mental Health</vt:lpstr>
      <vt:lpstr>Substance Use</vt:lpstr>
      <vt:lpstr>Tobacco Use</vt:lpstr>
      <vt:lpstr>Tobacco Use</vt:lpstr>
      <vt:lpstr>Breakout Discussions</vt:lpstr>
      <vt:lpstr>Reconvene</vt:lpstr>
      <vt:lpstr>Wrap up and Next Steps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Joanna L. Morrissey</cp:lastModifiedBy>
  <cp:revision>79</cp:revision>
  <dcterms:created xsi:type="dcterms:W3CDTF">2021-07-27T22:49:15Z</dcterms:created>
  <dcterms:modified xsi:type="dcterms:W3CDTF">2021-11-15T19:03:42Z</dcterms:modified>
</cp:coreProperties>
</file>